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emf" ContentType="image/x-emf"/>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311" r:id="rId3"/>
    <p:sldId id="312" r:id="rId4"/>
    <p:sldId id="303" r:id="rId5"/>
    <p:sldId id="266" r:id="rId6"/>
    <p:sldId id="323" r:id="rId7"/>
    <p:sldId id="316" r:id="rId8"/>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7F7F7F"/>
    <a:srgbClr val="474747"/>
    <a:srgbClr val="0071B1"/>
    <a:srgbClr val="0576BC"/>
    <a:srgbClr val="E78923"/>
    <a:srgbClr val="F36F21"/>
    <a:srgbClr val="0072BB"/>
    <a:srgbClr val="F05A22"/>
    <a:srgbClr val="F58220"/>
    <a:srgbClr val="0073B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88689" autoAdjust="0"/>
  </p:normalViewPr>
  <p:slideViewPr>
    <p:cSldViewPr snapToGrid="0" snapToObjects="1">
      <p:cViewPr varScale="1">
        <p:scale>
          <a:sx n="60" d="100"/>
          <a:sy n="60" d="100"/>
        </p:scale>
        <p:origin x="-15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EF45216E-0E5A-324D-8E3D-5A7EBEBF3450}" type="datetimeFigureOut">
              <a:rPr lang="en-US" smtClean="0"/>
              <a:pPr/>
              <a:t>7/20/2017</a:t>
            </a:fld>
            <a:endParaRPr lang="en-US"/>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F977FB73-D235-4244-AE76-52F3AEB3154F}" type="slidenum">
              <a:rPr lang="en-US" smtClean="0"/>
              <a:pPr/>
              <a:t>‹#›</a:t>
            </a:fld>
            <a:endParaRPr lang="en-US"/>
          </a:p>
        </p:txBody>
      </p:sp>
    </p:spTree>
    <p:extLst>
      <p:ext uri="{BB962C8B-B14F-4D97-AF65-F5344CB8AC3E}">
        <p14:creationId xmlns="" xmlns:p14="http://schemas.microsoft.com/office/powerpoint/2010/main" val="1801979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7FB73-D235-4244-AE76-52F3AEB3154F}" type="slidenum">
              <a:rPr lang="en-US" smtClean="0"/>
              <a:pPr/>
              <a:t>1</a:t>
            </a:fld>
            <a:endParaRPr lang="en-US" dirty="0"/>
          </a:p>
        </p:txBody>
      </p:sp>
    </p:spTree>
    <p:extLst>
      <p:ext uri="{BB962C8B-B14F-4D97-AF65-F5344CB8AC3E}">
        <p14:creationId xmlns="" xmlns:p14="http://schemas.microsoft.com/office/powerpoint/2010/main" val="112589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Поинтересуйтесь у клиентов</a:t>
            </a:r>
            <a:r>
              <a:rPr lang="ru-RU" baseline="0" dirty="0" smtClean="0"/>
              <a:t> какие линзы для защиты от вредного синего света, работающие по принципу отражения Ваш клиент знает!</a:t>
            </a:r>
            <a:endParaRPr lang="en-GB" dirty="0"/>
          </a:p>
        </p:txBody>
      </p:sp>
      <p:sp>
        <p:nvSpPr>
          <p:cNvPr id="4" name="Slide Number Placeholder 3"/>
          <p:cNvSpPr>
            <a:spLocks noGrp="1"/>
          </p:cNvSpPr>
          <p:nvPr>
            <p:ph type="sldNum" sz="quarter" idx="10"/>
          </p:nvPr>
        </p:nvSpPr>
        <p:spPr/>
        <p:txBody>
          <a:bodyPr/>
          <a:lstStyle/>
          <a:p>
            <a:fld id="{F977FB73-D235-4244-AE76-52F3AEB3154F}" type="slidenum">
              <a:rPr lang="en-US" smtClean="0"/>
              <a:pPr/>
              <a:t>2</a:t>
            </a:fld>
            <a:endParaRPr lang="en-US"/>
          </a:p>
        </p:txBody>
      </p:sp>
    </p:spTree>
    <p:extLst>
      <p:ext uri="{BB962C8B-B14F-4D97-AF65-F5344CB8AC3E}">
        <p14:creationId xmlns="" xmlns:p14="http://schemas.microsoft.com/office/powerpoint/2010/main" val="720781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BLUV Element-24.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37904" cy="6858000"/>
          </a:xfrm>
          <a:prstGeom prst="rect">
            <a:avLst/>
          </a:prstGeom>
        </p:spPr>
      </p:pic>
      <p:sp>
        <p:nvSpPr>
          <p:cNvPr id="8" name="TextBox 7"/>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48080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BLUV Technology Intro-06-06.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1463" cy="6858000"/>
          </a:xfrm>
          <a:prstGeom prst="rect">
            <a:avLst/>
          </a:prstGeom>
        </p:spPr>
      </p:pic>
      <p:sp>
        <p:nvSpPr>
          <p:cNvPr id="12" name="TextBox 11"/>
          <p:cNvSpPr txBox="1"/>
          <p:nvPr userDrawn="1"/>
        </p:nvSpPr>
        <p:spPr>
          <a:xfrm>
            <a:off x="472790" y="3591942"/>
            <a:ext cx="5676219" cy="492443"/>
          </a:xfrm>
          <a:prstGeom prst="rect">
            <a:avLst/>
          </a:prstGeom>
          <a:noFill/>
        </p:spPr>
        <p:txBody>
          <a:bodyPr wrap="square" lIns="0" tIns="0" rIns="0" bIns="0" rtlCol="0">
            <a:spAutoFit/>
          </a:bodyPr>
          <a:lstStyle/>
          <a:p>
            <a:pPr>
              <a:lnSpc>
                <a:spcPct val="80000"/>
              </a:lnSpc>
            </a:pPr>
            <a:r>
              <a:rPr lang="en-US" sz="4000" b="0" i="1" spc="0" dirty="0" smtClean="0">
                <a:solidFill>
                  <a:srgbClr val="FFFFFF"/>
                </a:solidFill>
                <a:latin typeface="Eurostile"/>
                <a:cs typeface="Eurostile"/>
              </a:rPr>
              <a:t>Facts about blue</a:t>
            </a:r>
            <a:r>
              <a:rPr lang="en-US" sz="4000" b="0" i="1" spc="0" baseline="0" dirty="0" smtClean="0">
                <a:solidFill>
                  <a:srgbClr val="FFFFFF"/>
                </a:solidFill>
                <a:latin typeface="Eurostile"/>
                <a:cs typeface="Eurostile"/>
              </a:rPr>
              <a:t> light</a:t>
            </a:r>
            <a:endParaRPr lang="en-US" sz="4000" b="0" i="1" spc="0" dirty="0">
              <a:solidFill>
                <a:srgbClr val="FFFFFF"/>
              </a:solidFill>
              <a:latin typeface="Eurostile"/>
              <a:cs typeface="Eurostile"/>
            </a:endParaRPr>
          </a:p>
        </p:txBody>
      </p:sp>
      <p:sp>
        <p:nvSpPr>
          <p:cNvPr id="13" name="TextBox 12"/>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279020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3" name="Picture 2" descr="BLUV Technology Generic-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sp>
        <p:nvSpPr>
          <p:cNvPr id="11" name="TextBox 10"/>
          <p:cNvSpPr txBox="1"/>
          <p:nvPr userDrawn="1"/>
        </p:nvSpPr>
        <p:spPr>
          <a:xfrm>
            <a:off x="472790" y="286518"/>
            <a:ext cx="5483920" cy="393954"/>
          </a:xfrm>
          <a:prstGeom prst="rect">
            <a:avLst/>
          </a:prstGeom>
          <a:noFill/>
        </p:spPr>
        <p:txBody>
          <a:bodyPr wrap="square" lIns="0" tIns="0" rIns="0" bIns="0" rtlCol="0">
            <a:spAutoFit/>
          </a:bodyPr>
          <a:lstStyle/>
          <a:p>
            <a:pPr>
              <a:lnSpc>
                <a:spcPct val="80000"/>
              </a:lnSpc>
            </a:pPr>
            <a:r>
              <a:rPr lang="en-US" sz="3200" b="0" i="1" spc="0" dirty="0" smtClean="0">
                <a:solidFill>
                  <a:srgbClr val="FFFFFF"/>
                </a:solidFill>
                <a:latin typeface="Eurostile"/>
                <a:cs typeface="Eurostile"/>
              </a:rPr>
              <a:t>Facts about blue light</a:t>
            </a:r>
            <a:endParaRPr lang="en-US" sz="3200" b="0" i="1" spc="0" dirty="0">
              <a:solidFill>
                <a:srgbClr val="FFFFFF"/>
              </a:solidFill>
              <a:latin typeface="Eurostile"/>
              <a:cs typeface="Eurostile"/>
            </a:endParaRPr>
          </a:p>
        </p:txBody>
      </p:sp>
      <p:sp>
        <p:nvSpPr>
          <p:cNvPr id="12" name="TextBox 11"/>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31989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BLUV Technology Intro-06-06.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1463" cy="6858000"/>
          </a:xfrm>
          <a:prstGeom prst="rect">
            <a:avLst/>
          </a:prstGeom>
        </p:spPr>
      </p:pic>
      <p:sp>
        <p:nvSpPr>
          <p:cNvPr id="12" name="TextBox 11"/>
          <p:cNvSpPr txBox="1"/>
          <p:nvPr userDrawn="1"/>
        </p:nvSpPr>
        <p:spPr>
          <a:xfrm>
            <a:off x="472790" y="3591942"/>
            <a:ext cx="4558049" cy="984885"/>
          </a:xfrm>
          <a:prstGeom prst="rect">
            <a:avLst/>
          </a:prstGeom>
          <a:noFill/>
        </p:spPr>
        <p:txBody>
          <a:bodyPr wrap="square" lIns="0" tIns="0" rIns="0" bIns="0" rtlCol="0">
            <a:spAutoFit/>
          </a:bodyPr>
          <a:lstStyle/>
          <a:p>
            <a:pPr>
              <a:lnSpc>
                <a:spcPct val="80000"/>
              </a:lnSpc>
            </a:pPr>
            <a:r>
              <a:rPr lang="en-US" sz="4000" b="0" i="1" spc="0" dirty="0" smtClean="0">
                <a:solidFill>
                  <a:srgbClr val="FFFFFF"/>
                </a:solidFill>
                <a:latin typeface="Eurostile"/>
                <a:cs typeface="Eurostile"/>
              </a:rPr>
              <a:t>Facts about the technology</a:t>
            </a:r>
            <a:endParaRPr lang="en-US" sz="4000" b="0" i="1" spc="0" dirty="0">
              <a:solidFill>
                <a:srgbClr val="FFFFFF"/>
              </a:solidFill>
              <a:latin typeface="Eurostile"/>
              <a:cs typeface="Eurostile"/>
            </a:endParaRPr>
          </a:p>
        </p:txBody>
      </p:sp>
      <p:sp>
        <p:nvSpPr>
          <p:cNvPr id="13" name="TextBox 12"/>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2396981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Picture 2" descr="BLUV Technology Generic-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sp>
        <p:nvSpPr>
          <p:cNvPr id="12" name="TextBox 11"/>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4119869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7969532" y="760936"/>
            <a:ext cx="660400" cy="660400"/>
          </a:xfrm>
          <a:prstGeom prst="rect">
            <a:avLst/>
          </a:prstGeom>
        </p:spPr>
      </p:pic>
      <p:sp>
        <p:nvSpPr>
          <p:cNvPr id="4" name="Rectangle 3"/>
          <p:cNvSpPr/>
          <p:nvPr userDrawn="1"/>
        </p:nvSpPr>
        <p:spPr>
          <a:xfrm>
            <a:off x="3037291" y="495588"/>
            <a:ext cx="5760000" cy="15211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4561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4" name="Picture 43" descr="BLUV Technology Generic-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pic>
        <p:nvPicPr>
          <p:cNvPr id="57" name="Picture 56" descr="Technical Graph-6.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46852" y="2118476"/>
            <a:ext cx="7805963" cy="3040617"/>
          </a:xfrm>
          <a:prstGeom prst="rect">
            <a:avLst/>
          </a:prstGeom>
        </p:spPr>
      </p:pic>
      <p:sp>
        <p:nvSpPr>
          <p:cNvPr id="46" name="TextBox 45"/>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
        <p:nvSpPr>
          <p:cNvPr id="6" name="TextBox 5"/>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
        <p:nvSpPr>
          <p:cNvPr id="12" name="TextBox 11"/>
          <p:cNvSpPr txBox="1"/>
          <p:nvPr userDrawn="1"/>
        </p:nvSpPr>
        <p:spPr>
          <a:xfrm>
            <a:off x="551310" y="2031640"/>
            <a:ext cx="244159" cy="184666"/>
          </a:xfrm>
          <a:prstGeom prst="rect">
            <a:avLst/>
          </a:prstGeom>
          <a:noFill/>
        </p:spPr>
        <p:txBody>
          <a:bodyPr wrap="square" lIns="0" tIns="0" rIns="0" bIns="0" rtlCol="0">
            <a:noAutofit/>
          </a:bodyPr>
          <a:lstStyle/>
          <a:p>
            <a:pPr algn="r"/>
            <a:r>
              <a:rPr lang="en-US" sz="1100" dirty="0" smtClean="0">
                <a:latin typeface="Arial Narrow"/>
                <a:cs typeface="Arial Narrow"/>
              </a:rPr>
              <a:t>100</a:t>
            </a:r>
            <a:endParaRPr lang="en-US" sz="1100" dirty="0">
              <a:latin typeface="Arial Narrow"/>
              <a:cs typeface="Arial Narrow"/>
            </a:endParaRPr>
          </a:p>
        </p:txBody>
      </p:sp>
      <p:sp>
        <p:nvSpPr>
          <p:cNvPr id="13" name="TextBox 12"/>
          <p:cNvSpPr txBox="1"/>
          <p:nvPr userDrawn="1"/>
        </p:nvSpPr>
        <p:spPr>
          <a:xfrm>
            <a:off x="623603" y="2328494"/>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90</a:t>
            </a:r>
            <a:endParaRPr lang="en-US" sz="1100" dirty="0">
              <a:latin typeface="Arial Narrow"/>
              <a:cs typeface="Arial Narrow"/>
            </a:endParaRPr>
          </a:p>
        </p:txBody>
      </p:sp>
      <p:sp>
        <p:nvSpPr>
          <p:cNvPr id="14" name="TextBox 13"/>
          <p:cNvSpPr txBox="1"/>
          <p:nvPr userDrawn="1"/>
        </p:nvSpPr>
        <p:spPr>
          <a:xfrm>
            <a:off x="623603" y="2626711"/>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80</a:t>
            </a:r>
            <a:endParaRPr lang="en-US" sz="1100" dirty="0">
              <a:latin typeface="Arial Narrow"/>
              <a:cs typeface="Arial Narrow"/>
            </a:endParaRPr>
          </a:p>
        </p:txBody>
      </p:sp>
      <p:sp>
        <p:nvSpPr>
          <p:cNvPr id="15" name="TextBox 14"/>
          <p:cNvSpPr txBox="1"/>
          <p:nvPr userDrawn="1"/>
        </p:nvSpPr>
        <p:spPr>
          <a:xfrm>
            <a:off x="623603" y="2928673"/>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70</a:t>
            </a:r>
            <a:endParaRPr lang="en-US" sz="1100" dirty="0">
              <a:latin typeface="Arial Narrow"/>
              <a:cs typeface="Arial Narrow"/>
            </a:endParaRPr>
          </a:p>
        </p:txBody>
      </p:sp>
      <p:sp>
        <p:nvSpPr>
          <p:cNvPr id="16" name="TextBox 15"/>
          <p:cNvSpPr txBox="1"/>
          <p:nvPr userDrawn="1"/>
        </p:nvSpPr>
        <p:spPr>
          <a:xfrm>
            <a:off x="623603" y="3221717"/>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60</a:t>
            </a:r>
            <a:endParaRPr lang="en-US" sz="1100" dirty="0">
              <a:latin typeface="Arial Narrow"/>
              <a:cs typeface="Arial Narrow"/>
            </a:endParaRPr>
          </a:p>
        </p:txBody>
      </p:sp>
      <p:sp>
        <p:nvSpPr>
          <p:cNvPr id="17" name="TextBox 16"/>
          <p:cNvSpPr txBox="1"/>
          <p:nvPr userDrawn="1"/>
        </p:nvSpPr>
        <p:spPr>
          <a:xfrm>
            <a:off x="623603" y="3523557"/>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50</a:t>
            </a:r>
            <a:endParaRPr lang="en-US" sz="1100" dirty="0">
              <a:latin typeface="Arial Narrow"/>
              <a:cs typeface="Arial Narrow"/>
            </a:endParaRPr>
          </a:p>
        </p:txBody>
      </p:sp>
      <p:sp>
        <p:nvSpPr>
          <p:cNvPr id="18" name="TextBox 17"/>
          <p:cNvSpPr txBox="1"/>
          <p:nvPr userDrawn="1"/>
        </p:nvSpPr>
        <p:spPr>
          <a:xfrm>
            <a:off x="623603" y="3820309"/>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40</a:t>
            </a:r>
            <a:endParaRPr lang="en-US" sz="1100" dirty="0">
              <a:latin typeface="Arial Narrow"/>
              <a:cs typeface="Arial Narrow"/>
            </a:endParaRPr>
          </a:p>
        </p:txBody>
      </p:sp>
      <p:sp>
        <p:nvSpPr>
          <p:cNvPr id="19" name="TextBox 18"/>
          <p:cNvSpPr txBox="1"/>
          <p:nvPr userDrawn="1"/>
        </p:nvSpPr>
        <p:spPr>
          <a:xfrm>
            <a:off x="623603" y="4124815"/>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30</a:t>
            </a:r>
            <a:endParaRPr lang="en-US" sz="1100" dirty="0">
              <a:latin typeface="Arial Narrow"/>
              <a:cs typeface="Arial Narrow"/>
            </a:endParaRPr>
          </a:p>
        </p:txBody>
      </p:sp>
      <p:sp>
        <p:nvSpPr>
          <p:cNvPr id="20" name="TextBox 19"/>
          <p:cNvSpPr txBox="1"/>
          <p:nvPr userDrawn="1"/>
        </p:nvSpPr>
        <p:spPr>
          <a:xfrm>
            <a:off x="623603" y="4421366"/>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20</a:t>
            </a:r>
            <a:endParaRPr lang="en-US" sz="1100" dirty="0">
              <a:latin typeface="Arial Narrow"/>
              <a:cs typeface="Arial Narrow"/>
            </a:endParaRPr>
          </a:p>
        </p:txBody>
      </p:sp>
      <p:sp>
        <p:nvSpPr>
          <p:cNvPr id="21" name="TextBox 20"/>
          <p:cNvSpPr txBox="1"/>
          <p:nvPr userDrawn="1"/>
        </p:nvSpPr>
        <p:spPr>
          <a:xfrm>
            <a:off x="623603" y="4721171"/>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10</a:t>
            </a:r>
            <a:endParaRPr lang="en-US" sz="1100" dirty="0">
              <a:latin typeface="Arial Narrow"/>
              <a:cs typeface="Arial Narrow"/>
            </a:endParaRPr>
          </a:p>
        </p:txBody>
      </p:sp>
      <p:sp>
        <p:nvSpPr>
          <p:cNvPr id="22" name="TextBox 21"/>
          <p:cNvSpPr txBox="1"/>
          <p:nvPr userDrawn="1"/>
        </p:nvSpPr>
        <p:spPr>
          <a:xfrm>
            <a:off x="623603" y="5014099"/>
            <a:ext cx="171866" cy="184666"/>
          </a:xfrm>
          <a:prstGeom prst="rect">
            <a:avLst/>
          </a:prstGeom>
          <a:noFill/>
        </p:spPr>
        <p:txBody>
          <a:bodyPr wrap="square" lIns="0" tIns="0" rIns="0" bIns="0" rtlCol="0">
            <a:noAutofit/>
          </a:bodyPr>
          <a:lstStyle/>
          <a:p>
            <a:pPr algn="r"/>
            <a:r>
              <a:rPr lang="en-US" sz="1100" dirty="0" smtClean="0">
                <a:latin typeface="Arial Narrow"/>
                <a:cs typeface="Arial Narrow"/>
              </a:rPr>
              <a:t>0</a:t>
            </a:r>
            <a:endParaRPr lang="en-US" sz="1100" dirty="0">
              <a:latin typeface="Arial Narrow"/>
              <a:cs typeface="Arial Narrow"/>
            </a:endParaRPr>
          </a:p>
        </p:txBody>
      </p:sp>
      <p:sp>
        <p:nvSpPr>
          <p:cNvPr id="23" name="TextBox 22"/>
          <p:cNvSpPr txBox="1"/>
          <p:nvPr userDrawn="1"/>
        </p:nvSpPr>
        <p:spPr>
          <a:xfrm>
            <a:off x="2632748"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400</a:t>
            </a:r>
            <a:endParaRPr lang="en-US" sz="1100" dirty="0">
              <a:latin typeface="Arial Narrow"/>
              <a:cs typeface="Arial Narrow"/>
            </a:endParaRPr>
          </a:p>
        </p:txBody>
      </p:sp>
      <p:sp>
        <p:nvSpPr>
          <p:cNvPr id="24" name="TextBox 23"/>
          <p:cNvSpPr txBox="1"/>
          <p:nvPr userDrawn="1"/>
        </p:nvSpPr>
        <p:spPr>
          <a:xfrm>
            <a:off x="2939363"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420</a:t>
            </a:r>
            <a:endParaRPr lang="en-US" sz="1100" dirty="0">
              <a:latin typeface="Arial Narrow"/>
              <a:cs typeface="Arial Narrow"/>
            </a:endParaRPr>
          </a:p>
        </p:txBody>
      </p:sp>
      <p:sp>
        <p:nvSpPr>
          <p:cNvPr id="25" name="TextBox 24"/>
          <p:cNvSpPr txBox="1"/>
          <p:nvPr userDrawn="1"/>
        </p:nvSpPr>
        <p:spPr>
          <a:xfrm>
            <a:off x="3250352"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440</a:t>
            </a:r>
            <a:endParaRPr lang="en-US" sz="1100" dirty="0">
              <a:latin typeface="Arial Narrow"/>
              <a:cs typeface="Arial Narrow"/>
            </a:endParaRPr>
          </a:p>
        </p:txBody>
      </p:sp>
      <p:sp>
        <p:nvSpPr>
          <p:cNvPr id="26" name="TextBox 25"/>
          <p:cNvSpPr txBox="1"/>
          <p:nvPr userDrawn="1"/>
        </p:nvSpPr>
        <p:spPr>
          <a:xfrm>
            <a:off x="3558733"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460</a:t>
            </a:r>
            <a:endParaRPr lang="en-US" sz="1100" dirty="0">
              <a:latin typeface="Arial Narrow"/>
              <a:cs typeface="Arial Narrow"/>
            </a:endParaRPr>
          </a:p>
        </p:txBody>
      </p:sp>
      <p:sp>
        <p:nvSpPr>
          <p:cNvPr id="27" name="TextBox 26"/>
          <p:cNvSpPr txBox="1"/>
          <p:nvPr userDrawn="1"/>
        </p:nvSpPr>
        <p:spPr>
          <a:xfrm>
            <a:off x="3867178"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480</a:t>
            </a:r>
            <a:endParaRPr lang="en-US" sz="1100" dirty="0">
              <a:latin typeface="Arial Narrow"/>
              <a:cs typeface="Arial Narrow"/>
            </a:endParaRPr>
          </a:p>
        </p:txBody>
      </p:sp>
      <p:sp>
        <p:nvSpPr>
          <p:cNvPr id="28" name="TextBox 27"/>
          <p:cNvSpPr txBox="1"/>
          <p:nvPr userDrawn="1"/>
        </p:nvSpPr>
        <p:spPr>
          <a:xfrm>
            <a:off x="4177628"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500</a:t>
            </a:r>
            <a:endParaRPr lang="en-US" sz="1100" dirty="0">
              <a:latin typeface="Arial Narrow"/>
              <a:cs typeface="Arial Narrow"/>
            </a:endParaRPr>
          </a:p>
        </p:txBody>
      </p:sp>
      <p:sp>
        <p:nvSpPr>
          <p:cNvPr id="29" name="TextBox 28"/>
          <p:cNvSpPr txBox="1"/>
          <p:nvPr userDrawn="1"/>
        </p:nvSpPr>
        <p:spPr>
          <a:xfrm>
            <a:off x="4482294"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520</a:t>
            </a:r>
            <a:endParaRPr lang="en-US" sz="1100" dirty="0">
              <a:latin typeface="Arial Narrow"/>
              <a:cs typeface="Arial Narrow"/>
            </a:endParaRPr>
          </a:p>
        </p:txBody>
      </p:sp>
      <p:sp>
        <p:nvSpPr>
          <p:cNvPr id="30" name="TextBox 29"/>
          <p:cNvSpPr txBox="1"/>
          <p:nvPr userDrawn="1"/>
        </p:nvSpPr>
        <p:spPr>
          <a:xfrm>
            <a:off x="4795795"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540</a:t>
            </a:r>
            <a:endParaRPr lang="en-US" sz="1100" dirty="0">
              <a:latin typeface="Arial Narrow"/>
              <a:cs typeface="Arial Narrow"/>
            </a:endParaRPr>
          </a:p>
        </p:txBody>
      </p:sp>
      <p:sp>
        <p:nvSpPr>
          <p:cNvPr id="34" name="TextBox 33"/>
          <p:cNvSpPr txBox="1"/>
          <p:nvPr userDrawn="1"/>
        </p:nvSpPr>
        <p:spPr>
          <a:xfrm>
            <a:off x="2320375"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380</a:t>
            </a:r>
            <a:endParaRPr lang="en-US" sz="1100" dirty="0">
              <a:latin typeface="Arial Narrow"/>
              <a:cs typeface="Arial Narrow"/>
            </a:endParaRPr>
          </a:p>
        </p:txBody>
      </p:sp>
      <p:sp>
        <p:nvSpPr>
          <p:cNvPr id="36" name="TextBox 35"/>
          <p:cNvSpPr txBox="1"/>
          <p:nvPr userDrawn="1"/>
        </p:nvSpPr>
        <p:spPr>
          <a:xfrm>
            <a:off x="2013117"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360</a:t>
            </a:r>
            <a:endParaRPr lang="en-US" sz="1100" dirty="0">
              <a:latin typeface="Arial Narrow"/>
              <a:cs typeface="Arial Narrow"/>
            </a:endParaRPr>
          </a:p>
        </p:txBody>
      </p:sp>
      <p:sp>
        <p:nvSpPr>
          <p:cNvPr id="37" name="TextBox 36"/>
          <p:cNvSpPr txBox="1"/>
          <p:nvPr userDrawn="1"/>
        </p:nvSpPr>
        <p:spPr>
          <a:xfrm>
            <a:off x="1705858"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340</a:t>
            </a:r>
            <a:endParaRPr lang="en-US" sz="1100" dirty="0">
              <a:latin typeface="Arial Narrow"/>
              <a:cs typeface="Arial Narrow"/>
            </a:endParaRPr>
          </a:p>
        </p:txBody>
      </p:sp>
      <p:sp>
        <p:nvSpPr>
          <p:cNvPr id="38" name="TextBox 37"/>
          <p:cNvSpPr txBox="1"/>
          <p:nvPr userDrawn="1"/>
        </p:nvSpPr>
        <p:spPr>
          <a:xfrm>
            <a:off x="1394503"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320</a:t>
            </a:r>
            <a:endParaRPr lang="en-US" sz="1100" dirty="0">
              <a:latin typeface="Arial Narrow"/>
              <a:cs typeface="Arial Narrow"/>
            </a:endParaRPr>
          </a:p>
        </p:txBody>
      </p:sp>
      <p:sp>
        <p:nvSpPr>
          <p:cNvPr id="39" name="TextBox 38"/>
          <p:cNvSpPr txBox="1"/>
          <p:nvPr userDrawn="1"/>
        </p:nvSpPr>
        <p:spPr>
          <a:xfrm>
            <a:off x="1087244"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300</a:t>
            </a:r>
            <a:endParaRPr lang="en-US" sz="1100" dirty="0">
              <a:latin typeface="Arial Narrow"/>
              <a:cs typeface="Arial Narrow"/>
            </a:endParaRPr>
          </a:p>
        </p:txBody>
      </p:sp>
      <p:sp>
        <p:nvSpPr>
          <p:cNvPr id="40" name="TextBox 39"/>
          <p:cNvSpPr txBox="1"/>
          <p:nvPr userDrawn="1"/>
        </p:nvSpPr>
        <p:spPr>
          <a:xfrm>
            <a:off x="774984"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280</a:t>
            </a:r>
            <a:endParaRPr lang="en-US" sz="1100" dirty="0">
              <a:latin typeface="Arial Narrow"/>
              <a:cs typeface="Arial Narrow"/>
            </a:endParaRPr>
          </a:p>
        </p:txBody>
      </p:sp>
      <p:sp>
        <p:nvSpPr>
          <p:cNvPr id="42" name="TextBox 41"/>
          <p:cNvSpPr txBox="1"/>
          <p:nvPr userDrawn="1"/>
        </p:nvSpPr>
        <p:spPr>
          <a:xfrm>
            <a:off x="5104718"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560</a:t>
            </a:r>
            <a:endParaRPr lang="en-US" sz="1100" dirty="0">
              <a:latin typeface="Arial Narrow"/>
              <a:cs typeface="Arial Narrow"/>
            </a:endParaRPr>
          </a:p>
        </p:txBody>
      </p:sp>
      <p:sp>
        <p:nvSpPr>
          <p:cNvPr id="43" name="TextBox 42"/>
          <p:cNvSpPr txBox="1"/>
          <p:nvPr userDrawn="1"/>
        </p:nvSpPr>
        <p:spPr>
          <a:xfrm>
            <a:off x="5415707"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580</a:t>
            </a:r>
            <a:endParaRPr lang="en-US" sz="1100" dirty="0">
              <a:latin typeface="Arial Narrow"/>
              <a:cs typeface="Arial Narrow"/>
            </a:endParaRPr>
          </a:p>
        </p:txBody>
      </p:sp>
      <p:sp>
        <p:nvSpPr>
          <p:cNvPr id="47" name="TextBox 46"/>
          <p:cNvSpPr txBox="1"/>
          <p:nvPr userDrawn="1"/>
        </p:nvSpPr>
        <p:spPr>
          <a:xfrm>
            <a:off x="5724088"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600</a:t>
            </a:r>
            <a:endParaRPr lang="en-US" sz="1100" dirty="0">
              <a:latin typeface="Arial Narrow"/>
              <a:cs typeface="Arial Narrow"/>
            </a:endParaRPr>
          </a:p>
        </p:txBody>
      </p:sp>
      <p:sp>
        <p:nvSpPr>
          <p:cNvPr id="48" name="TextBox 47"/>
          <p:cNvSpPr txBox="1"/>
          <p:nvPr userDrawn="1"/>
        </p:nvSpPr>
        <p:spPr>
          <a:xfrm>
            <a:off x="6032533"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620</a:t>
            </a:r>
            <a:endParaRPr lang="en-US" sz="1100" dirty="0">
              <a:latin typeface="Arial Narrow"/>
              <a:cs typeface="Arial Narrow"/>
            </a:endParaRPr>
          </a:p>
        </p:txBody>
      </p:sp>
      <p:sp>
        <p:nvSpPr>
          <p:cNvPr id="49" name="TextBox 48"/>
          <p:cNvSpPr txBox="1"/>
          <p:nvPr userDrawn="1"/>
        </p:nvSpPr>
        <p:spPr>
          <a:xfrm>
            <a:off x="6342983"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640</a:t>
            </a:r>
            <a:endParaRPr lang="en-US" sz="1100" dirty="0">
              <a:latin typeface="Arial Narrow"/>
              <a:cs typeface="Arial Narrow"/>
            </a:endParaRPr>
          </a:p>
        </p:txBody>
      </p:sp>
      <p:sp>
        <p:nvSpPr>
          <p:cNvPr id="50" name="TextBox 49"/>
          <p:cNvSpPr txBox="1"/>
          <p:nvPr userDrawn="1"/>
        </p:nvSpPr>
        <p:spPr>
          <a:xfrm>
            <a:off x="6647649"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660</a:t>
            </a:r>
            <a:endParaRPr lang="en-US" sz="1100" dirty="0">
              <a:latin typeface="Arial Narrow"/>
              <a:cs typeface="Arial Narrow"/>
            </a:endParaRPr>
          </a:p>
        </p:txBody>
      </p:sp>
      <p:sp>
        <p:nvSpPr>
          <p:cNvPr id="51" name="TextBox 50"/>
          <p:cNvSpPr txBox="1"/>
          <p:nvPr userDrawn="1"/>
        </p:nvSpPr>
        <p:spPr>
          <a:xfrm>
            <a:off x="6961150"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680</a:t>
            </a:r>
            <a:endParaRPr lang="en-US" sz="1100" dirty="0">
              <a:latin typeface="Arial Narrow"/>
              <a:cs typeface="Arial Narrow"/>
            </a:endParaRPr>
          </a:p>
        </p:txBody>
      </p:sp>
      <p:sp>
        <p:nvSpPr>
          <p:cNvPr id="52" name="TextBox 51"/>
          <p:cNvSpPr txBox="1"/>
          <p:nvPr userDrawn="1"/>
        </p:nvSpPr>
        <p:spPr>
          <a:xfrm>
            <a:off x="7269760"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700</a:t>
            </a:r>
            <a:endParaRPr lang="en-US" sz="1100" dirty="0">
              <a:latin typeface="Arial Narrow"/>
              <a:cs typeface="Arial Narrow"/>
            </a:endParaRPr>
          </a:p>
        </p:txBody>
      </p:sp>
      <p:sp>
        <p:nvSpPr>
          <p:cNvPr id="53" name="TextBox 52"/>
          <p:cNvSpPr txBox="1"/>
          <p:nvPr userDrawn="1"/>
        </p:nvSpPr>
        <p:spPr>
          <a:xfrm>
            <a:off x="7580210"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720</a:t>
            </a:r>
            <a:endParaRPr lang="en-US" sz="1100" dirty="0">
              <a:latin typeface="Arial Narrow"/>
              <a:cs typeface="Arial Narrow"/>
            </a:endParaRPr>
          </a:p>
        </p:txBody>
      </p:sp>
      <p:sp>
        <p:nvSpPr>
          <p:cNvPr id="54" name="TextBox 53"/>
          <p:cNvSpPr txBox="1"/>
          <p:nvPr userDrawn="1"/>
        </p:nvSpPr>
        <p:spPr>
          <a:xfrm>
            <a:off x="7884876"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740</a:t>
            </a:r>
            <a:endParaRPr lang="en-US" sz="1100" dirty="0">
              <a:latin typeface="Arial Narrow"/>
              <a:cs typeface="Arial Narrow"/>
            </a:endParaRPr>
          </a:p>
        </p:txBody>
      </p:sp>
      <p:sp>
        <p:nvSpPr>
          <p:cNvPr id="55" name="TextBox 54"/>
          <p:cNvSpPr txBox="1"/>
          <p:nvPr userDrawn="1"/>
        </p:nvSpPr>
        <p:spPr>
          <a:xfrm>
            <a:off x="8198377"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760</a:t>
            </a:r>
            <a:endParaRPr lang="en-US" sz="1100" dirty="0">
              <a:latin typeface="Arial Narrow"/>
              <a:cs typeface="Arial Narrow"/>
            </a:endParaRPr>
          </a:p>
        </p:txBody>
      </p:sp>
      <p:sp>
        <p:nvSpPr>
          <p:cNvPr id="56" name="TextBox 55"/>
          <p:cNvSpPr txBox="1"/>
          <p:nvPr userDrawn="1"/>
        </p:nvSpPr>
        <p:spPr>
          <a:xfrm>
            <a:off x="8505635" y="5163752"/>
            <a:ext cx="238693" cy="184666"/>
          </a:xfrm>
          <a:prstGeom prst="rect">
            <a:avLst/>
          </a:prstGeom>
          <a:noFill/>
        </p:spPr>
        <p:txBody>
          <a:bodyPr wrap="square" lIns="0" tIns="0" rIns="0" bIns="0" rtlCol="0" anchor="ctr">
            <a:noAutofit/>
          </a:bodyPr>
          <a:lstStyle/>
          <a:p>
            <a:pPr algn="ctr"/>
            <a:r>
              <a:rPr lang="en-US" sz="1100" dirty="0" smtClean="0">
                <a:latin typeface="Arial Narrow"/>
                <a:cs typeface="Arial Narrow"/>
              </a:rPr>
              <a:t>780</a:t>
            </a:r>
            <a:endParaRPr lang="en-US" sz="1100" dirty="0">
              <a:latin typeface="Arial Narrow"/>
              <a:cs typeface="Arial Narrow"/>
            </a:endParaRPr>
          </a:p>
        </p:txBody>
      </p:sp>
    </p:spTree>
    <p:extLst>
      <p:ext uri="{BB962C8B-B14F-4D97-AF65-F5344CB8AC3E}">
        <p14:creationId xmlns="" xmlns:p14="http://schemas.microsoft.com/office/powerpoint/2010/main" val="181772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BLUV Consumer Insight Intro-07-07-07.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
        <p:nvSpPr>
          <p:cNvPr id="18" name="TextBox 17"/>
          <p:cNvSpPr txBox="1"/>
          <p:nvPr userDrawn="1"/>
        </p:nvSpPr>
        <p:spPr>
          <a:xfrm>
            <a:off x="472789" y="3595513"/>
            <a:ext cx="6944769" cy="492443"/>
          </a:xfrm>
          <a:prstGeom prst="rect">
            <a:avLst/>
          </a:prstGeom>
          <a:noFill/>
        </p:spPr>
        <p:txBody>
          <a:bodyPr wrap="square" lIns="0" tIns="0" rIns="0" bIns="0" rtlCol="0">
            <a:spAutoFit/>
          </a:bodyPr>
          <a:lstStyle/>
          <a:p>
            <a:pPr>
              <a:lnSpc>
                <a:spcPct val="80000"/>
              </a:lnSpc>
            </a:pPr>
            <a:r>
              <a:rPr lang="en-US" sz="4000" b="0" i="1" spc="0" dirty="0" smtClean="0">
                <a:solidFill>
                  <a:srgbClr val="FFFFFF"/>
                </a:solidFill>
                <a:latin typeface="Eurostile"/>
                <a:cs typeface="Eurostile"/>
              </a:rPr>
              <a:t>Did you know?</a:t>
            </a:r>
            <a:endParaRPr lang="en-US" sz="4000" b="0" i="1" spc="0" dirty="0">
              <a:solidFill>
                <a:srgbClr val="FFFFFF"/>
              </a:solidFill>
              <a:latin typeface="Eurostile"/>
              <a:cs typeface="Eurostile"/>
            </a:endParaRPr>
          </a:p>
        </p:txBody>
      </p:sp>
      <p:sp>
        <p:nvSpPr>
          <p:cNvPr id="12" name="TextBox 11"/>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183031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BLUV Consumer Insight Generic-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sp>
        <p:nvSpPr>
          <p:cNvPr id="12" name="TextBox 11"/>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
        <p:nvSpPr>
          <p:cNvPr id="13" name="TextBox 12"/>
          <p:cNvSpPr txBox="1"/>
          <p:nvPr userDrawn="1"/>
        </p:nvSpPr>
        <p:spPr>
          <a:xfrm>
            <a:off x="472790" y="286518"/>
            <a:ext cx="5675526" cy="393954"/>
          </a:xfrm>
          <a:prstGeom prst="rect">
            <a:avLst/>
          </a:prstGeom>
          <a:noFill/>
        </p:spPr>
        <p:txBody>
          <a:bodyPr wrap="square" lIns="0" tIns="0" rIns="0" bIns="0" rtlCol="0">
            <a:spAutoFit/>
          </a:bodyPr>
          <a:lstStyle/>
          <a:p>
            <a:pPr>
              <a:lnSpc>
                <a:spcPct val="80000"/>
              </a:lnSpc>
            </a:pPr>
            <a:r>
              <a:rPr lang="en-US" sz="3200" b="0" i="1" spc="0" dirty="0" smtClean="0">
                <a:solidFill>
                  <a:srgbClr val="FFFFFF"/>
                </a:solidFill>
                <a:latin typeface="Eurostile"/>
                <a:cs typeface="Eurostile"/>
              </a:rPr>
              <a:t>Did</a:t>
            </a:r>
            <a:r>
              <a:rPr lang="en-US" sz="3200" b="0" i="1" spc="0" baseline="0" dirty="0" smtClean="0">
                <a:solidFill>
                  <a:srgbClr val="FFFFFF"/>
                </a:solidFill>
                <a:latin typeface="Eurostile"/>
                <a:cs typeface="Eurostile"/>
              </a:rPr>
              <a:t> you know?</a:t>
            </a:r>
            <a:endParaRPr lang="en-US" sz="3200" b="0" i="1" spc="0" dirty="0">
              <a:solidFill>
                <a:srgbClr val="FFFFFF"/>
              </a:solidFill>
              <a:latin typeface="Eurostile"/>
              <a:cs typeface="Eurostile"/>
            </a:endParaRPr>
          </a:p>
        </p:txBody>
      </p:sp>
    </p:spTree>
    <p:extLst>
      <p:ext uri="{BB962C8B-B14F-4D97-AF65-F5344CB8AC3E}">
        <p14:creationId xmlns="" xmlns:p14="http://schemas.microsoft.com/office/powerpoint/2010/main" val="198438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BLUV The Solution-05-05.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1463" cy="6858000"/>
          </a:xfrm>
          <a:prstGeom prst="rect">
            <a:avLst/>
          </a:prstGeom>
        </p:spPr>
      </p:pic>
      <p:sp>
        <p:nvSpPr>
          <p:cNvPr id="12" name="TextBox 11"/>
          <p:cNvSpPr txBox="1"/>
          <p:nvPr userDrawn="1"/>
        </p:nvSpPr>
        <p:spPr>
          <a:xfrm>
            <a:off x="472789" y="3585202"/>
            <a:ext cx="7849576" cy="984885"/>
          </a:xfrm>
          <a:prstGeom prst="rect">
            <a:avLst/>
          </a:prstGeom>
          <a:noFill/>
        </p:spPr>
        <p:txBody>
          <a:bodyPr wrap="square" lIns="0" tIns="0" rIns="0" bIns="0" rtlCol="0">
            <a:spAutoFit/>
          </a:bodyPr>
          <a:lstStyle/>
          <a:p>
            <a:pPr>
              <a:lnSpc>
                <a:spcPct val="80000"/>
              </a:lnSpc>
            </a:pPr>
            <a:r>
              <a:rPr lang="en-US" sz="4000" b="0" i="1" spc="0" dirty="0" smtClean="0">
                <a:solidFill>
                  <a:srgbClr val="FFFFFF"/>
                </a:solidFill>
                <a:latin typeface="Eurostile"/>
                <a:cs typeface="Eurostile"/>
              </a:rPr>
              <a:t>The perfect solution </a:t>
            </a:r>
          </a:p>
          <a:p>
            <a:pPr>
              <a:lnSpc>
                <a:spcPct val="80000"/>
              </a:lnSpc>
            </a:pPr>
            <a:r>
              <a:rPr lang="en-US" sz="4000" b="0" i="1" spc="0" baseline="0" dirty="0" smtClean="0">
                <a:solidFill>
                  <a:srgbClr val="FFFFFF"/>
                </a:solidFill>
                <a:latin typeface="Eurostile"/>
                <a:cs typeface="Eurostile"/>
              </a:rPr>
              <a:t>for everyone</a:t>
            </a:r>
            <a:endParaRPr lang="en-US" sz="4000" b="0" i="1" spc="0" dirty="0">
              <a:solidFill>
                <a:srgbClr val="FFFFFF"/>
              </a:solidFill>
              <a:latin typeface="Eurostile"/>
              <a:cs typeface="Eurostile"/>
            </a:endParaRPr>
          </a:p>
        </p:txBody>
      </p:sp>
      <p:sp>
        <p:nvSpPr>
          <p:cNvPr id="14" name="TextBox 13"/>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1639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BLUV The Solution Generic-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sp>
        <p:nvSpPr>
          <p:cNvPr id="12" name="TextBox 11"/>
          <p:cNvSpPr txBox="1"/>
          <p:nvPr userDrawn="1"/>
        </p:nvSpPr>
        <p:spPr>
          <a:xfrm>
            <a:off x="472789" y="286263"/>
            <a:ext cx="5545873" cy="393954"/>
          </a:xfrm>
          <a:prstGeom prst="rect">
            <a:avLst/>
          </a:prstGeom>
          <a:noFill/>
        </p:spPr>
        <p:txBody>
          <a:bodyPr wrap="square" lIns="0" tIns="0" rIns="0" bIns="0" rtlCol="0">
            <a:spAutoFit/>
          </a:bodyPr>
          <a:lstStyle/>
          <a:p>
            <a:pPr>
              <a:lnSpc>
                <a:spcPct val="80000"/>
              </a:lnSpc>
            </a:pPr>
            <a:r>
              <a:rPr lang="en-US" sz="3200" b="0" i="1" spc="0" dirty="0" smtClean="0">
                <a:solidFill>
                  <a:srgbClr val="FFFFFF"/>
                </a:solidFill>
                <a:latin typeface="Eurostile"/>
                <a:cs typeface="Eurostile"/>
              </a:rPr>
              <a:t>A solution for your</a:t>
            </a:r>
            <a:r>
              <a:rPr lang="en-US" sz="3200" b="0" i="1" spc="0" baseline="0" dirty="0" smtClean="0">
                <a:solidFill>
                  <a:srgbClr val="FFFFFF"/>
                </a:solidFill>
                <a:latin typeface="Eurostile"/>
                <a:cs typeface="Eurostile"/>
              </a:rPr>
              <a:t> customer</a:t>
            </a:r>
            <a:endParaRPr lang="en-US" sz="3200" b="0" i="1" spc="0" dirty="0">
              <a:solidFill>
                <a:srgbClr val="FFFFFF"/>
              </a:solidFill>
              <a:latin typeface="Eurostile"/>
              <a:cs typeface="Eurostile"/>
            </a:endParaRPr>
          </a:p>
        </p:txBody>
      </p:sp>
      <p:sp>
        <p:nvSpPr>
          <p:cNvPr id="13" name="TextBox 12"/>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126238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BLUV The Conversation-04-04.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1463" cy="6858000"/>
          </a:xfrm>
          <a:prstGeom prst="rect">
            <a:avLst/>
          </a:prstGeom>
        </p:spPr>
      </p:pic>
      <p:sp>
        <p:nvSpPr>
          <p:cNvPr id="12" name="TextBox 11"/>
          <p:cNvSpPr txBox="1"/>
          <p:nvPr userDrawn="1"/>
        </p:nvSpPr>
        <p:spPr>
          <a:xfrm>
            <a:off x="472790" y="4021578"/>
            <a:ext cx="4759158" cy="541687"/>
          </a:xfrm>
          <a:prstGeom prst="rect">
            <a:avLst/>
          </a:prstGeom>
          <a:noFill/>
        </p:spPr>
        <p:txBody>
          <a:bodyPr wrap="square" lIns="0" tIns="0" rIns="0" bIns="0" rtlCol="0">
            <a:spAutoFit/>
          </a:bodyPr>
          <a:lstStyle/>
          <a:p>
            <a:pPr>
              <a:lnSpc>
                <a:spcPct val="80000"/>
              </a:lnSpc>
            </a:pPr>
            <a:r>
              <a:rPr lang="en-US" sz="4400" b="0" i="1" spc="0" dirty="0" smtClean="0">
                <a:solidFill>
                  <a:srgbClr val="FFFFFF"/>
                </a:solidFill>
                <a:latin typeface="Eurostile"/>
                <a:cs typeface="Eurostile"/>
              </a:rPr>
              <a:t>The conversation</a:t>
            </a:r>
            <a:endParaRPr lang="en-US" sz="4400" b="0" i="1" spc="0" dirty="0">
              <a:solidFill>
                <a:srgbClr val="FFFFFF"/>
              </a:solidFill>
              <a:latin typeface="Eurostile"/>
              <a:cs typeface="Eurostile"/>
            </a:endParaRPr>
          </a:p>
        </p:txBody>
      </p:sp>
      <p:sp>
        <p:nvSpPr>
          <p:cNvPr id="13" name="TextBox 12"/>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22860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descr="BLUV The Conversation Generic-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sp>
        <p:nvSpPr>
          <p:cNvPr id="11" name="TextBox 10"/>
          <p:cNvSpPr txBox="1"/>
          <p:nvPr userDrawn="1"/>
        </p:nvSpPr>
        <p:spPr>
          <a:xfrm>
            <a:off x="472790" y="286518"/>
            <a:ext cx="4759158" cy="393954"/>
          </a:xfrm>
          <a:prstGeom prst="rect">
            <a:avLst/>
          </a:prstGeom>
          <a:noFill/>
        </p:spPr>
        <p:txBody>
          <a:bodyPr wrap="square" lIns="0" tIns="0" rIns="0" bIns="0" rtlCol="0">
            <a:spAutoFit/>
          </a:bodyPr>
          <a:lstStyle/>
          <a:p>
            <a:pPr>
              <a:lnSpc>
                <a:spcPct val="80000"/>
              </a:lnSpc>
            </a:pPr>
            <a:r>
              <a:rPr lang="en-US" sz="3200" b="0" i="1" spc="0" dirty="0" smtClean="0">
                <a:solidFill>
                  <a:srgbClr val="FFFFFF"/>
                </a:solidFill>
                <a:latin typeface="Eurostile"/>
                <a:cs typeface="Eurostile"/>
              </a:rPr>
              <a:t>Active in sales</a:t>
            </a:r>
            <a:endParaRPr lang="en-US" sz="3200" b="0" i="1" spc="0" dirty="0">
              <a:solidFill>
                <a:srgbClr val="FFFFFF"/>
              </a:solidFill>
              <a:latin typeface="Eurostile"/>
              <a:cs typeface="Eurostile"/>
            </a:endParaRPr>
          </a:p>
        </p:txBody>
      </p:sp>
      <p:sp>
        <p:nvSpPr>
          <p:cNvPr id="20" name="TextBox 19"/>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4038318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BLUV How to Implement Intro-02-02.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33851" cy="6858000"/>
          </a:xfrm>
          <a:prstGeom prst="rect">
            <a:avLst/>
          </a:prstGeom>
        </p:spPr>
      </p:pic>
      <p:sp>
        <p:nvSpPr>
          <p:cNvPr id="12" name="TextBox 11"/>
          <p:cNvSpPr txBox="1"/>
          <p:nvPr userDrawn="1"/>
        </p:nvSpPr>
        <p:spPr>
          <a:xfrm>
            <a:off x="472790" y="3585202"/>
            <a:ext cx="4759158" cy="1005403"/>
          </a:xfrm>
          <a:prstGeom prst="rect">
            <a:avLst/>
          </a:prstGeom>
          <a:noFill/>
        </p:spPr>
        <p:txBody>
          <a:bodyPr wrap="square" lIns="0" tIns="0" rIns="0" bIns="0" rtlCol="0">
            <a:spAutoFit/>
          </a:bodyPr>
          <a:lstStyle/>
          <a:p>
            <a:pPr>
              <a:lnSpc>
                <a:spcPct val="80000"/>
              </a:lnSpc>
            </a:pPr>
            <a:r>
              <a:rPr lang="en-US" sz="4000" b="0" i="1" spc="0" dirty="0" smtClean="0">
                <a:solidFill>
                  <a:srgbClr val="FFFFFF"/>
                </a:solidFill>
                <a:latin typeface="Eurostile"/>
                <a:cs typeface="Eurostile"/>
              </a:rPr>
              <a:t>How to implement</a:t>
            </a:r>
          </a:p>
          <a:p>
            <a:pPr>
              <a:lnSpc>
                <a:spcPct val="80000"/>
              </a:lnSpc>
            </a:pPr>
            <a:r>
              <a:rPr lang="en-US" sz="4000" b="0" i="1" spc="0" dirty="0" smtClean="0">
                <a:solidFill>
                  <a:srgbClr val="FFFFFF"/>
                </a:solidFill>
                <a:latin typeface="Eurostile"/>
                <a:cs typeface="Eurostile"/>
              </a:rPr>
              <a:t>in the</a:t>
            </a:r>
            <a:r>
              <a:rPr lang="en-US" sz="4000" b="0" i="1" spc="0" baseline="0" dirty="0" smtClean="0">
                <a:solidFill>
                  <a:srgbClr val="FFFFFF"/>
                </a:solidFill>
                <a:latin typeface="Eurostile"/>
                <a:cs typeface="Eurostile"/>
              </a:rPr>
              <a:t> b</a:t>
            </a:r>
            <a:r>
              <a:rPr lang="en-US" sz="4000" b="0" i="1" spc="0" dirty="0" smtClean="0">
                <a:solidFill>
                  <a:srgbClr val="FFFFFF"/>
                </a:solidFill>
                <a:latin typeface="Eurostile"/>
                <a:cs typeface="Eurostile"/>
              </a:rPr>
              <a:t>usiness</a:t>
            </a:r>
            <a:endParaRPr lang="en-US" sz="4000" b="0" i="1" spc="0" dirty="0">
              <a:solidFill>
                <a:srgbClr val="FFFFFF"/>
              </a:solidFill>
              <a:latin typeface="Eurostile"/>
              <a:cs typeface="Eurostile"/>
            </a:endParaRPr>
          </a:p>
        </p:txBody>
      </p:sp>
      <p:sp>
        <p:nvSpPr>
          <p:cNvPr id="13" name="TextBox 12"/>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Tree>
    <p:extLst>
      <p:ext uri="{BB962C8B-B14F-4D97-AF65-F5344CB8AC3E}">
        <p14:creationId xmlns="" xmlns:p14="http://schemas.microsoft.com/office/powerpoint/2010/main" val="119035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descr="BLUV How to Implement Generic-03-03-03.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50239" cy="6858000"/>
          </a:xfrm>
          <a:prstGeom prst="rect">
            <a:avLst/>
          </a:prstGeom>
        </p:spPr>
      </p:pic>
      <p:sp>
        <p:nvSpPr>
          <p:cNvPr id="11" name="TextBox 10"/>
          <p:cNvSpPr txBox="1"/>
          <p:nvPr userDrawn="1"/>
        </p:nvSpPr>
        <p:spPr>
          <a:xfrm>
            <a:off x="142792" y="6381258"/>
            <a:ext cx="480812" cy="338554"/>
          </a:xfrm>
          <a:prstGeom prst="rect">
            <a:avLst/>
          </a:prstGeom>
          <a:noFill/>
        </p:spPr>
        <p:txBody>
          <a:bodyPr wrap="square" rtlCol="0">
            <a:spAutoFit/>
          </a:bodyPr>
          <a:lstStyle/>
          <a:p>
            <a:pPr algn="ctr"/>
            <a:fld id="{FED8EF73-AC00-614E-A7CC-4F27C9311434}" type="slidenum">
              <a:rPr lang="en-US" sz="1600" b="0" i="1" smtClean="0">
                <a:solidFill>
                  <a:srgbClr val="0082CA"/>
                </a:solidFill>
                <a:latin typeface="Arial" charset="0"/>
                <a:ea typeface="Arial" charset="0"/>
                <a:cs typeface="Arial" charset="0"/>
              </a:rPr>
              <a:pPr algn="ctr"/>
              <a:t>‹#›</a:t>
            </a:fld>
            <a:endParaRPr lang="en-US" sz="1600" b="0" i="1" dirty="0">
              <a:solidFill>
                <a:srgbClr val="0082CA"/>
              </a:solidFill>
              <a:latin typeface="Arial" charset="0"/>
              <a:ea typeface="Arial" charset="0"/>
              <a:cs typeface="Arial" charset="0"/>
            </a:endParaRPr>
          </a:p>
        </p:txBody>
      </p:sp>
      <p:sp>
        <p:nvSpPr>
          <p:cNvPr id="13" name="TextBox 12"/>
          <p:cNvSpPr txBox="1"/>
          <p:nvPr userDrawn="1"/>
        </p:nvSpPr>
        <p:spPr>
          <a:xfrm>
            <a:off x="472790" y="286518"/>
            <a:ext cx="5976136" cy="393954"/>
          </a:xfrm>
          <a:prstGeom prst="rect">
            <a:avLst/>
          </a:prstGeom>
          <a:noFill/>
        </p:spPr>
        <p:txBody>
          <a:bodyPr wrap="square" lIns="0" tIns="0" rIns="0" bIns="0" rtlCol="0">
            <a:spAutoFit/>
          </a:bodyPr>
          <a:lstStyle/>
          <a:p>
            <a:pPr>
              <a:lnSpc>
                <a:spcPct val="80000"/>
              </a:lnSpc>
            </a:pPr>
            <a:r>
              <a:rPr lang="en-US" sz="3200" b="0" i="1" spc="0" dirty="0" smtClean="0">
                <a:solidFill>
                  <a:srgbClr val="FFFFFF"/>
                </a:solidFill>
                <a:latin typeface="Eurostile"/>
                <a:cs typeface="Eurostile"/>
              </a:rPr>
              <a:t>Marketing &amp; promotional</a:t>
            </a:r>
            <a:r>
              <a:rPr lang="en-US" sz="3200" b="0" i="1" spc="0" baseline="0" dirty="0" smtClean="0">
                <a:solidFill>
                  <a:srgbClr val="FFFFFF"/>
                </a:solidFill>
                <a:latin typeface="Eurostile"/>
                <a:cs typeface="Eurostile"/>
              </a:rPr>
              <a:t> tools</a:t>
            </a:r>
            <a:r>
              <a:rPr lang="en-US" sz="3200" b="0" i="1" spc="0" dirty="0" smtClean="0">
                <a:solidFill>
                  <a:srgbClr val="FFFFFF"/>
                </a:solidFill>
                <a:latin typeface="Eurostile"/>
                <a:cs typeface="Eurostile"/>
              </a:rPr>
              <a:t> </a:t>
            </a:r>
            <a:endParaRPr lang="en-US" sz="3200" b="0" i="1" spc="0" dirty="0">
              <a:solidFill>
                <a:srgbClr val="FFFFFF"/>
              </a:solidFill>
              <a:latin typeface="Eurostile"/>
              <a:cs typeface="Eurostile"/>
            </a:endParaRPr>
          </a:p>
        </p:txBody>
      </p:sp>
    </p:spTree>
    <p:extLst>
      <p:ext uri="{BB962C8B-B14F-4D97-AF65-F5344CB8AC3E}">
        <p14:creationId xmlns="" xmlns:p14="http://schemas.microsoft.com/office/powerpoint/2010/main" val="9127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5429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6" r:id="rId11"/>
    <p:sldLayoutId id="2147483665" r:id="rId12"/>
    <p:sldLayoutId id="2147483659" r:id="rId13"/>
    <p:sldLayoutId id="2147483661" r:id="rId14"/>
    <p:sldLayoutId id="2147483664" r:id="rId1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8.emf"/><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13.xml"/><Relationship Id="rId1" Type="http://schemas.openxmlformats.org/officeDocument/2006/relationships/video" Target="../media/media1.mov"/><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31144" y="6118874"/>
            <a:ext cx="1344535" cy="769441"/>
          </a:xfrm>
          <a:prstGeom prst="rect">
            <a:avLst/>
          </a:prstGeom>
          <a:noFill/>
        </p:spPr>
        <p:txBody>
          <a:bodyPr wrap="none" rtlCol="0">
            <a:spAutoFit/>
          </a:bodyPr>
          <a:lstStyle/>
          <a:p>
            <a:r>
              <a:rPr lang="en-US" sz="4400" b="1" i="1" dirty="0" smtClean="0">
                <a:solidFill>
                  <a:srgbClr val="0071B1"/>
                </a:solidFill>
                <a:latin typeface="Eurostile"/>
                <a:cs typeface="Eurostile"/>
              </a:rPr>
              <a:t>FAQ</a:t>
            </a:r>
            <a:endParaRPr lang="en-US" sz="4400" b="1" i="1" dirty="0">
              <a:solidFill>
                <a:srgbClr val="0071B1"/>
              </a:solidFill>
              <a:latin typeface="Eurostile"/>
              <a:cs typeface="Eurostile"/>
            </a:endParaRPr>
          </a:p>
        </p:txBody>
      </p:sp>
      <p:sp>
        <p:nvSpPr>
          <p:cNvPr id="6" name="Rectangle 5"/>
          <p:cNvSpPr/>
          <p:nvPr/>
        </p:nvSpPr>
        <p:spPr>
          <a:xfrm>
            <a:off x="703310" y="6472535"/>
            <a:ext cx="6688090" cy="369332"/>
          </a:xfrm>
          <a:prstGeom prst="rect">
            <a:avLst/>
          </a:prstGeom>
        </p:spPr>
        <p:txBody>
          <a:bodyPr wrap="square">
            <a:spAutoFit/>
          </a:bodyPr>
          <a:lstStyle/>
          <a:p>
            <a:r>
              <a:rPr lang="en-US" sz="900" dirty="0">
                <a:solidFill>
                  <a:srgbClr val="222222"/>
                </a:solidFill>
                <a:latin typeface="arial" panose="020B0604020202020204" pitchFamily="34" charset="0"/>
              </a:rPr>
              <a:t>This material is to be used for the education or training of Eye Care Professionals only, and may not be modified, or disclosed to or used by any third parties, or released to the general public, without the prior written consent of </a:t>
            </a:r>
            <a:r>
              <a:rPr lang="en-US" sz="900" dirty="0" err="1">
                <a:solidFill>
                  <a:srgbClr val="222222"/>
                </a:solidFill>
                <a:latin typeface="arial" panose="020B0604020202020204" pitchFamily="34" charset="0"/>
              </a:rPr>
              <a:t>Essilor</a:t>
            </a:r>
            <a:r>
              <a:rPr lang="en-US" sz="900" dirty="0">
                <a:solidFill>
                  <a:srgbClr val="222222"/>
                </a:solidFill>
                <a:latin typeface="arial" panose="020B0604020202020204" pitchFamily="34" charset="0"/>
              </a:rPr>
              <a:t> International.</a:t>
            </a:r>
            <a:endParaRPr lang="en-US" sz="900" dirty="0"/>
          </a:p>
        </p:txBody>
      </p:sp>
    </p:spTree>
    <p:extLst>
      <p:ext uri="{BB962C8B-B14F-4D97-AF65-F5344CB8AC3E}">
        <p14:creationId xmlns="" xmlns:p14="http://schemas.microsoft.com/office/powerpoint/2010/main" val="710538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5826623" y="2161065"/>
            <a:ext cx="2757819" cy="830997"/>
          </a:xfrm>
          <a:prstGeom prst="rect">
            <a:avLst/>
          </a:prstGeom>
        </p:spPr>
        <p:txBody>
          <a:bodyPr wrap="square" lIns="0" tIns="0" rIns="0" bIns="0">
            <a:spAutoFit/>
          </a:bodyPr>
          <a:lstStyle/>
          <a:p>
            <a:r>
              <a:rPr lang="ru-RU" dirty="0" smtClean="0">
                <a:solidFill>
                  <a:schemeClr val="tx1">
                    <a:lumMod val="65000"/>
                    <a:lumOff val="35000"/>
                  </a:schemeClr>
                </a:solidFill>
                <a:latin typeface="Etelka Light" pitchFamily="50" charset="0"/>
                <a:cs typeface="Arial"/>
              </a:rPr>
              <a:t>В этом случае рефлекс линз Синий</a:t>
            </a:r>
            <a:r>
              <a:rPr lang="en-US" dirty="0" smtClean="0">
                <a:solidFill>
                  <a:schemeClr val="tx1">
                    <a:lumMod val="65000"/>
                    <a:lumOff val="35000"/>
                  </a:schemeClr>
                </a:solidFill>
                <a:latin typeface="Etelka Light" pitchFamily="50" charset="0"/>
                <a:cs typeface="Arial"/>
              </a:rPr>
              <a:t>! </a:t>
            </a:r>
            <a:r>
              <a:rPr lang="ru-RU" dirty="0" smtClean="0">
                <a:solidFill>
                  <a:schemeClr val="tx1">
                    <a:lumMod val="65000"/>
                    <a:lumOff val="35000"/>
                  </a:schemeClr>
                </a:solidFill>
                <a:latin typeface="Etelka Light" pitchFamily="50" charset="0"/>
                <a:cs typeface="Arial"/>
              </a:rPr>
              <a:t> Нравиться ли это Вашим клиентам</a:t>
            </a:r>
            <a:r>
              <a:rPr lang="en-US" dirty="0" smtClean="0">
                <a:solidFill>
                  <a:schemeClr val="tx1">
                    <a:lumMod val="65000"/>
                    <a:lumOff val="35000"/>
                  </a:schemeClr>
                </a:solidFill>
                <a:latin typeface="Etelka Light" pitchFamily="50" charset="0"/>
                <a:cs typeface="Arial"/>
              </a:rPr>
              <a:t>?</a:t>
            </a:r>
            <a:endParaRPr lang="en-US" dirty="0">
              <a:solidFill>
                <a:schemeClr val="tx1">
                  <a:lumMod val="65000"/>
                  <a:lumOff val="35000"/>
                </a:schemeClr>
              </a:solidFill>
              <a:latin typeface="Etelka Light" pitchFamily="50" charset="0"/>
              <a:cs typeface="Arial"/>
            </a:endParaRPr>
          </a:p>
        </p:txBody>
      </p:sp>
      <p:pic>
        <p:nvPicPr>
          <p:cNvPr id="51" name="Picture 50" descr="iStock_000039385378_Large.jpg"/>
          <p:cNvPicPr>
            <a:picLocks noChangeAspect="1"/>
          </p:cNvPicPr>
          <p:nvPr/>
        </p:nvPicPr>
        <p:blipFill rotWithShape="1">
          <a:blip r:embed="rId3">
            <a:extLst>
              <a:ext uri="{28A0092B-C50C-407E-A947-70E740481C1C}">
                <a14:useLocalDpi xmlns="" xmlns:a14="http://schemas.microsoft.com/office/drawing/2010/main" val="0"/>
              </a:ext>
            </a:extLst>
          </a:blip>
          <a:srcRect l="29617" t="5961" r="2436" b="49963"/>
          <a:stretch/>
        </p:blipFill>
        <p:spPr>
          <a:xfrm>
            <a:off x="5625410" y="3453727"/>
            <a:ext cx="3518590" cy="3420533"/>
          </a:xfrm>
          <a:prstGeom prst="rect">
            <a:avLst/>
          </a:prstGeom>
        </p:spPr>
      </p:pic>
      <p:sp>
        <p:nvSpPr>
          <p:cNvPr id="52" name="Rectangle 51"/>
          <p:cNvSpPr/>
          <p:nvPr/>
        </p:nvSpPr>
        <p:spPr>
          <a:xfrm>
            <a:off x="592929" y="4695397"/>
            <a:ext cx="4767347" cy="984885"/>
          </a:xfrm>
          <a:prstGeom prst="rect">
            <a:avLst/>
          </a:prstGeom>
        </p:spPr>
        <p:txBody>
          <a:bodyPr wrap="square" lIns="0" tIns="0" rIns="0" bIns="0">
            <a:spAutoFit/>
          </a:bodyPr>
          <a:lstStyle/>
          <a:p>
            <a:r>
              <a:rPr lang="ru-RU" sz="3200" dirty="0" smtClean="0">
                <a:solidFill>
                  <a:schemeClr val="tx1">
                    <a:lumMod val="65000"/>
                    <a:lumOff val="35000"/>
                  </a:schemeClr>
                </a:solidFill>
                <a:latin typeface="Etelka Light" pitchFamily="50" charset="0"/>
                <a:cs typeface="Arial"/>
              </a:rPr>
              <a:t>Отражение от передней поверхности</a:t>
            </a:r>
            <a:r>
              <a:rPr lang="en-US" sz="3200" dirty="0" smtClean="0">
                <a:solidFill>
                  <a:schemeClr val="tx1">
                    <a:lumMod val="65000"/>
                    <a:lumOff val="35000"/>
                  </a:schemeClr>
                </a:solidFill>
                <a:latin typeface="Etelka Light" pitchFamily="50" charset="0"/>
                <a:cs typeface="Arial"/>
              </a:rPr>
              <a:t>.</a:t>
            </a:r>
            <a:endParaRPr lang="en-US" sz="3200" dirty="0">
              <a:solidFill>
                <a:schemeClr val="tx1">
                  <a:lumMod val="65000"/>
                  <a:lumOff val="35000"/>
                </a:schemeClr>
              </a:solidFill>
              <a:latin typeface="Etelka Light" pitchFamily="50" charset="0"/>
              <a:cs typeface="Arial"/>
            </a:endParaRPr>
          </a:p>
        </p:txBody>
      </p:sp>
      <p:grpSp>
        <p:nvGrpSpPr>
          <p:cNvPr id="24" name="Group 2085"/>
          <p:cNvGrpSpPr>
            <a:grpSpLocks/>
          </p:cNvGrpSpPr>
          <p:nvPr/>
        </p:nvGrpSpPr>
        <p:grpSpPr bwMode="auto">
          <a:xfrm>
            <a:off x="2188178" y="2383121"/>
            <a:ext cx="2568575" cy="2020888"/>
            <a:chOff x="2269228" y="1628888"/>
            <a:chExt cx="2568883" cy="2020299"/>
          </a:xfrm>
        </p:grpSpPr>
        <p:pic>
          <p:nvPicPr>
            <p:cNvPr id="28" name="Picture 21"/>
            <p:cNvPicPr>
              <a:picLocks noChangeAspect="1"/>
            </p:cNvPicPr>
            <p:nvPr/>
          </p:nvPicPr>
          <p:blipFill>
            <a:blip r:embed="rId4">
              <a:alphaModFix amt="69000"/>
              <a:extLst>
                <a:ext uri="{28A0092B-C50C-407E-A947-70E740481C1C}">
                  <a14:useLocalDpi xmlns="" xmlns:a14="http://schemas.microsoft.com/office/drawing/2010/main" val="0"/>
                </a:ext>
              </a:extLst>
            </a:blip>
            <a:srcRect/>
            <a:stretch>
              <a:fillRect/>
            </a:stretch>
          </p:blipFill>
          <p:spPr bwMode="auto">
            <a:xfrm>
              <a:off x="2269228" y="1706087"/>
              <a:ext cx="1993900" cy="1943100"/>
            </a:xfrm>
            <a:prstGeom prst="rect">
              <a:avLst/>
            </a:prstGeom>
            <a:noFill/>
            <a:ln>
              <a:noFill/>
            </a:ln>
            <a:extLst>
              <a:ext uri="{909E8E84-426E-40dd-AFC4-6F175D3DCCD1}">
                <a14:hiddenFill xmlns:a14="http://schemas.microsoft.com/office/drawing/2010/main" xmlns="">
                  <a:solidFill>
                    <a:srgbClr val="FFFFFF">
                      <a:alpha val="69019"/>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9"/>
            <p:cNvPicPr>
              <a:picLocks noChangeAspect="1"/>
            </p:cNvPicPr>
            <p:nvPr/>
          </p:nvPicPr>
          <p:blipFill>
            <a:blip r:embed="rId5">
              <a:alphaModFix amt="45000"/>
              <a:extLst>
                <a:ext uri="{28A0092B-C50C-407E-A947-70E740481C1C}">
                  <a14:useLocalDpi xmlns="" xmlns:a14="http://schemas.microsoft.com/office/drawing/2010/main" val="0"/>
                </a:ext>
              </a:extLst>
            </a:blip>
            <a:srcRect/>
            <a:stretch>
              <a:fillRect/>
            </a:stretch>
          </p:blipFill>
          <p:spPr bwMode="auto">
            <a:xfrm>
              <a:off x="2273829" y="1666732"/>
              <a:ext cx="2501900" cy="1955800"/>
            </a:xfrm>
            <a:prstGeom prst="rect">
              <a:avLst/>
            </a:prstGeom>
            <a:noFill/>
            <a:ln>
              <a:noFill/>
            </a:ln>
            <a:extLst>
              <a:ext uri="{909E8E84-426E-40dd-AFC4-6F175D3DCCD1}">
                <a14:hiddenFill xmlns:a14="http://schemas.microsoft.com/office/drawing/2010/main" xmlns="">
                  <a:solidFill>
                    <a:srgbClr val="FFFFFF">
                      <a:alpha val="45097"/>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0"/>
            <p:cNvPicPr>
              <a:picLocks noChangeAspect="1"/>
            </p:cNvPicPr>
            <p:nvPr/>
          </p:nvPicPr>
          <p:blipFill>
            <a:blip r:embed="rId6">
              <a:alphaModFix amt="53000"/>
              <a:extLst>
                <a:ext uri="{28A0092B-C50C-407E-A947-70E740481C1C}">
                  <a14:useLocalDpi xmlns="" xmlns:a14="http://schemas.microsoft.com/office/drawing/2010/main" val="0"/>
                </a:ext>
              </a:extLst>
            </a:blip>
            <a:srcRect/>
            <a:stretch>
              <a:fillRect/>
            </a:stretch>
          </p:blipFill>
          <p:spPr bwMode="auto">
            <a:xfrm>
              <a:off x="2615611" y="1628888"/>
              <a:ext cx="2222500" cy="1968500"/>
            </a:xfrm>
            <a:prstGeom prst="rect">
              <a:avLst/>
            </a:prstGeom>
            <a:noFill/>
            <a:ln>
              <a:noFill/>
            </a:ln>
            <a:extLst>
              <a:ext uri="{909E8E84-426E-40dd-AFC4-6F175D3DCCD1}">
                <a14:hiddenFill xmlns:a14="http://schemas.microsoft.com/office/drawing/2010/main" xmlns="">
                  <a:solidFill>
                    <a:srgbClr val="FFFFFF">
                      <a:alpha val="52940"/>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 name="Picture 30" descr="pulse-blue-1.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368327" y="3369490"/>
            <a:ext cx="508000" cy="339324"/>
          </a:xfrm>
          <a:prstGeom prst="rect">
            <a:avLst/>
          </a:prstGeom>
        </p:spPr>
      </p:pic>
      <p:pic>
        <p:nvPicPr>
          <p:cNvPr id="32" name="Picture 31" descr="arrow-thick-blue.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114820" y="3225127"/>
            <a:ext cx="1829770" cy="457199"/>
          </a:xfrm>
          <a:prstGeom prst="rect">
            <a:avLst/>
          </a:prstGeom>
        </p:spPr>
      </p:pic>
      <p:pic>
        <p:nvPicPr>
          <p:cNvPr id="33" name="Picture 32" descr="sun-screen-blue-white.pn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54623" y="3115912"/>
            <a:ext cx="1381055" cy="1256260"/>
          </a:xfrm>
          <a:prstGeom prst="rect">
            <a:avLst/>
          </a:prstGeom>
        </p:spPr>
      </p:pic>
      <p:sp>
        <p:nvSpPr>
          <p:cNvPr id="13" name="TextBox 12"/>
          <p:cNvSpPr txBox="1"/>
          <p:nvPr/>
        </p:nvSpPr>
        <p:spPr>
          <a:xfrm>
            <a:off x="154623" y="1088873"/>
            <a:ext cx="5672000" cy="1292662"/>
          </a:xfrm>
          <a:prstGeom prst="rect">
            <a:avLst/>
          </a:prstGeom>
          <a:noFill/>
        </p:spPr>
        <p:txBody>
          <a:bodyPr wrap="square" lIns="0" tIns="0" rIns="0" bIns="0" rtlCol="0">
            <a:spAutoFit/>
          </a:bodyPr>
          <a:lstStyle/>
          <a:p>
            <a:r>
              <a:rPr lang="ru-RU" sz="2800" dirty="0" smtClean="0">
                <a:solidFill>
                  <a:prstClr val="black">
                    <a:lumMod val="50000"/>
                    <a:lumOff val="50000"/>
                  </a:prstClr>
                </a:solidFill>
                <a:latin typeface="Etelka Light" pitchFamily="50" charset="0"/>
                <a:cs typeface="Arial"/>
              </a:rPr>
              <a:t>Существует 2 способа по предотвращению попадания синего света в глаза</a:t>
            </a:r>
            <a:endParaRPr lang="en-US" sz="2800" dirty="0">
              <a:solidFill>
                <a:prstClr val="black">
                  <a:lumMod val="50000"/>
                  <a:lumOff val="50000"/>
                </a:prstClr>
              </a:solidFill>
              <a:latin typeface="Etelka Light" pitchFamily="50" charset="0"/>
              <a:cs typeface="Arial"/>
            </a:endParaRPr>
          </a:p>
        </p:txBody>
      </p:sp>
      <p:sp>
        <p:nvSpPr>
          <p:cNvPr id="14" name="TextBox 13"/>
          <p:cNvSpPr txBox="1"/>
          <p:nvPr/>
        </p:nvSpPr>
        <p:spPr>
          <a:xfrm>
            <a:off x="472789" y="286518"/>
            <a:ext cx="8111653" cy="345607"/>
          </a:xfrm>
          <a:prstGeom prst="rect">
            <a:avLst/>
          </a:prstGeom>
          <a:noFill/>
        </p:spPr>
        <p:txBody>
          <a:bodyPr wrap="square" lIns="0" tIns="0" rIns="0" bIns="0" rtlCol="0">
            <a:spAutoFit/>
          </a:bodyPr>
          <a:lstStyle/>
          <a:p>
            <a:pPr>
              <a:lnSpc>
                <a:spcPct val="80000"/>
              </a:lnSpc>
            </a:pPr>
            <a:r>
              <a:rPr lang="ru-RU" sz="2800" b="0" i="1" spc="0" dirty="0" smtClean="0">
                <a:solidFill>
                  <a:srgbClr val="FFFFFF"/>
                </a:solidFill>
                <a:latin typeface="Etelka Light" pitchFamily="50" charset="0"/>
                <a:cs typeface="Eurostile"/>
              </a:rPr>
              <a:t>Как линзы </a:t>
            </a:r>
            <a:r>
              <a:rPr lang="ru-RU" sz="2800" i="1" dirty="0" smtClean="0">
                <a:solidFill>
                  <a:srgbClr val="FFFFFF"/>
                </a:solidFill>
                <a:latin typeface="Etelka Light" pitchFamily="50" charset="0"/>
                <a:cs typeface="Eurostile"/>
              </a:rPr>
              <a:t>защищают от Синего света</a:t>
            </a:r>
            <a:endParaRPr lang="en-US" sz="2800" b="0" i="1" spc="0" dirty="0">
              <a:solidFill>
                <a:srgbClr val="FFFFFF"/>
              </a:solidFill>
              <a:latin typeface="Etelka Light" pitchFamily="50" charset="0"/>
              <a:cs typeface="Eurostile"/>
            </a:endParaRPr>
          </a:p>
        </p:txBody>
      </p:sp>
    </p:spTree>
    <p:extLst>
      <p:ext uri="{BB962C8B-B14F-4D97-AF65-F5344CB8AC3E}">
        <p14:creationId xmlns="" xmlns:p14="http://schemas.microsoft.com/office/powerpoint/2010/main" val="815467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92929" y="4695397"/>
            <a:ext cx="4429447" cy="1477328"/>
          </a:xfrm>
          <a:prstGeom prst="rect">
            <a:avLst/>
          </a:prstGeom>
        </p:spPr>
        <p:txBody>
          <a:bodyPr wrap="square" lIns="0" tIns="0" rIns="0" bIns="0">
            <a:spAutoFit/>
          </a:bodyPr>
          <a:lstStyle/>
          <a:p>
            <a:r>
              <a:rPr lang="ru-RU" sz="3200" dirty="0" smtClean="0">
                <a:solidFill>
                  <a:schemeClr val="tx1">
                    <a:lumMod val="65000"/>
                    <a:lumOff val="35000"/>
                  </a:schemeClr>
                </a:solidFill>
                <a:latin typeface="Etelka Light" pitchFamily="50" charset="0"/>
                <a:cs typeface="Arial"/>
              </a:rPr>
              <a:t>Абсорбция или поглощения за счет самого материала</a:t>
            </a:r>
            <a:endParaRPr lang="en-US" sz="3200" dirty="0">
              <a:solidFill>
                <a:schemeClr val="tx1">
                  <a:lumMod val="65000"/>
                  <a:lumOff val="35000"/>
                </a:schemeClr>
              </a:solidFill>
              <a:latin typeface="Etelka Light" pitchFamily="50" charset="0"/>
              <a:cs typeface="Arial"/>
            </a:endParaRPr>
          </a:p>
        </p:txBody>
      </p:sp>
      <p:pic>
        <p:nvPicPr>
          <p:cNvPr id="31" name="Picture 30" descr="474862399.jpg"/>
          <p:cNvPicPr>
            <a:picLocks noChangeAspect="1"/>
          </p:cNvPicPr>
          <p:nvPr/>
        </p:nvPicPr>
        <p:blipFill rotWithShape="1">
          <a:blip r:embed="rId2">
            <a:extLst>
              <a:ext uri="{28A0092B-C50C-407E-A947-70E740481C1C}">
                <a14:useLocalDpi xmlns="" xmlns:a14="http://schemas.microsoft.com/office/drawing/2010/main" val="0"/>
              </a:ext>
            </a:extLst>
          </a:blip>
          <a:srcRect l="36439" t="5784" r="35246" b="51086"/>
          <a:stretch/>
        </p:blipFill>
        <p:spPr>
          <a:xfrm>
            <a:off x="5585101" y="3294701"/>
            <a:ext cx="3532005" cy="3580233"/>
          </a:xfrm>
          <a:prstGeom prst="rect">
            <a:avLst/>
          </a:prstGeom>
        </p:spPr>
      </p:pic>
      <p:sp>
        <p:nvSpPr>
          <p:cNvPr id="34" name="Rectangle 33"/>
          <p:cNvSpPr/>
          <p:nvPr/>
        </p:nvSpPr>
        <p:spPr>
          <a:xfrm>
            <a:off x="5826623" y="2161065"/>
            <a:ext cx="2675932" cy="553998"/>
          </a:xfrm>
          <a:prstGeom prst="rect">
            <a:avLst/>
          </a:prstGeom>
        </p:spPr>
        <p:txBody>
          <a:bodyPr wrap="square" lIns="0" tIns="0" rIns="0" bIns="0">
            <a:spAutoFit/>
          </a:bodyPr>
          <a:lstStyle/>
          <a:p>
            <a:r>
              <a:rPr lang="ru-RU" dirty="0" smtClean="0">
                <a:solidFill>
                  <a:schemeClr val="tx1">
                    <a:lumMod val="65000"/>
                    <a:lumOff val="35000"/>
                  </a:schemeClr>
                </a:solidFill>
                <a:latin typeface="Etelka Light" pitchFamily="50" charset="0"/>
                <a:cs typeface="Arial"/>
              </a:rPr>
              <a:t>Никакого синего рефлекса</a:t>
            </a:r>
            <a:r>
              <a:rPr lang="en-US" dirty="0" smtClean="0">
                <a:solidFill>
                  <a:schemeClr val="tx1">
                    <a:lumMod val="65000"/>
                    <a:lumOff val="35000"/>
                  </a:schemeClr>
                </a:solidFill>
                <a:latin typeface="Etelka Light" pitchFamily="50" charset="0"/>
                <a:cs typeface="Arial"/>
              </a:rPr>
              <a:t>!</a:t>
            </a:r>
            <a:endParaRPr lang="en-US" dirty="0">
              <a:solidFill>
                <a:schemeClr val="tx1">
                  <a:lumMod val="65000"/>
                  <a:lumOff val="35000"/>
                </a:schemeClr>
              </a:solidFill>
              <a:latin typeface="Etelka Light" pitchFamily="50" charset="0"/>
              <a:cs typeface="Arial"/>
            </a:endParaRPr>
          </a:p>
        </p:txBody>
      </p:sp>
      <p:grpSp>
        <p:nvGrpSpPr>
          <p:cNvPr id="15" name="Group 2085"/>
          <p:cNvGrpSpPr>
            <a:grpSpLocks/>
          </p:cNvGrpSpPr>
          <p:nvPr/>
        </p:nvGrpSpPr>
        <p:grpSpPr bwMode="auto">
          <a:xfrm>
            <a:off x="2188178" y="2383121"/>
            <a:ext cx="2568575" cy="2020888"/>
            <a:chOff x="2269228" y="1628888"/>
            <a:chExt cx="2568883" cy="2020299"/>
          </a:xfrm>
        </p:grpSpPr>
        <p:pic>
          <p:nvPicPr>
            <p:cNvPr id="16" name="Picture 21"/>
            <p:cNvPicPr>
              <a:picLocks noChangeAspect="1"/>
            </p:cNvPicPr>
            <p:nvPr/>
          </p:nvPicPr>
          <p:blipFill>
            <a:blip r:embed="rId3">
              <a:alphaModFix amt="69000"/>
              <a:extLst>
                <a:ext uri="{28A0092B-C50C-407E-A947-70E740481C1C}">
                  <a14:useLocalDpi xmlns="" xmlns:a14="http://schemas.microsoft.com/office/drawing/2010/main" val="0"/>
                </a:ext>
              </a:extLst>
            </a:blip>
            <a:srcRect/>
            <a:stretch>
              <a:fillRect/>
            </a:stretch>
          </p:blipFill>
          <p:spPr bwMode="auto">
            <a:xfrm>
              <a:off x="2269228" y="1706087"/>
              <a:ext cx="1993900" cy="1943100"/>
            </a:xfrm>
            <a:prstGeom prst="rect">
              <a:avLst/>
            </a:prstGeom>
            <a:noFill/>
            <a:ln>
              <a:noFill/>
            </a:ln>
            <a:extLst>
              <a:ext uri="{909E8E84-426E-40dd-AFC4-6F175D3DCCD1}">
                <a14:hiddenFill xmlns:a14="http://schemas.microsoft.com/office/drawing/2010/main" xmlns="">
                  <a:solidFill>
                    <a:srgbClr val="FFFFFF">
                      <a:alpha val="69019"/>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9"/>
            <p:cNvPicPr>
              <a:picLocks noChangeAspect="1"/>
            </p:cNvPicPr>
            <p:nvPr/>
          </p:nvPicPr>
          <p:blipFill>
            <a:blip r:embed="rId4">
              <a:alphaModFix amt="45000"/>
              <a:extLst>
                <a:ext uri="{28A0092B-C50C-407E-A947-70E740481C1C}">
                  <a14:useLocalDpi xmlns="" xmlns:a14="http://schemas.microsoft.com/office/drawing/2010/main" val="0"/>
                </a:ext>
              </a:extLst>
            </a:blip>
            <a:srcRect/>
            <a:stretch>
              <a:fillRect/>
            </a:stretch>
          </p:blipFill>
          <p:spPr bwMode="auto">
            <a:xfrm>
              <a:off x="2273829" y="1666732"/>
              <a:ext cx="2501900" cy="1955800"/>
            </a:xfrm>
            <a:prstGeom prst="rect">
              <a:avLst/>
            </a:prstGeom>
            <a:noFill/>
            <a:ln>
              <a:noFill/>
            </a:ln>
            <a:extLst>
              <a:ext uri="{909E8E84-426E-40dd-AFC4-6F175D3DCCD1}">
                <a14:hiddenFill xmlns:a14="http://schemas.microsoft.com/office/drawing/2010/main" xmlns="">
                  <a:solidFill>
                    <a:srgbClr val="FFFFFF">
                      <a:alpha val="45097"/>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0"/>
            <p:cNvPicPr>
              <a:picLocks noChangeAspect="1"/>
            </p:cNvPicPr>
            <p:nvPr/>
          </p:nvPicPr>
          <p:blipFill>
            <a:blip r:embed="rId5">
              <a:alphaModFix amt="53000"/>
              <a:extLst>
                <a:ext uri="{28A0092B-C50C-407E-A947-70E740481C1C}">
                  <a14:useLocalDpi xmlns="" xmlns:a14="http://schemas.microsoft.com/office/drawing/2010/main" val="0"/>
                </a:ext>
              </a:extLst>
            </a:blip>
            <a:srcRect/>
            <a:stretch>
              <a:fillRect/>
            </a:stretch>
          </p:blipFill>
          <p:spPr bwMode="auto">
            <a:xfrm>
              <a:off x="2615611" y="1628888"/>
              <a:ext cx="2222500" cy="1968500"/>
            </a:xfrm>
            <a:prstGeom prst="rect">
              <a:avLst/>
            </a:prstGeom>
            <a:noFill/>
            <a:ln>
              <a:noFill/>
            </a:ln>
            <a:extLst>
              <a:ext uri="{909E8E84-426E-40dd-AFC4-6F175D3DCCD1}">
                <a14:hiddenFill xmlns:a14="http://schemas.microsoft.com/office/drawing/2010/main" xmlns="">
                  <a:solidFill>
                    <a:srgbClr val="FFFFFF">
                      <a:alpha val="52940"/>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9" name="Picture 18" descr="arrow-thick-blue.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114820" y="3225127"/>
            <a:ext cx="1829770" cy="457199"/>
          </a:xfrm>
          <a:prstGeom prst="rect">
            <a:avLst/>
          </a:prstGeom>
        </p:spPr>
      </p:pic>
      <p:pic>
        <p:nvPicPr>
          <p:cNvPr id="25" name="Picture 24" descr="pulse-round-blue-1.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597734" y="3102597"/>
            <a:ext cx="401477" cy="393700"/>
          </a:xfrm>
          <a:prstGeom prst="rect">
            <a:avLst/>
          </a:prstGeom>
        </p:spPr>
      </p:pic>
      <p:pic>
        <p:nvPicPr>
          <p:cNvPr id="27" name="Picture 26" descr="sun-screen-blue-white.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54623" y="3115912"/>
            <a:ext cx="1381055" cy="1256260"/>
          </a:xfrm>
          <a:prstGeom prst="rect">
            <a:avLst/>
          </a:prstGeom>
        </p:spPr>
      </p:pic>
      <p:sp>
        <p:nvSpPr>
          <p:cNvPr id="13" name="TextBox 12"/>
          <p:cNvSpPr txBox="1"/>
          <p:nvPr/>
        </p:nvSpPr>
        <p:spPr>
          <a:xfrm>
            <a:off x="472789" y="286518"/>
            <a:ext cx="8029766" cy="344710"/>
          </a:xfrm>
          <a:prstGeom prst="rect">
            <a:avLst/>
          </a:prstGeom>
          <a:noFill/>
        </p:spPr>
        <p:txBody>
          <a:bodyPr wrap="square" lIns="0" tIns="0" rIns="0" bIns="0" rtlCol="0">
            <a:spAutoFit/>
          </a:bodyPr>
          <a:lstStyle/>
          <a:p>
            <a:pPr>
              <a:lnSpc>
                <a:spcPct val="80000"/>
              </a:lnSpc>
            </a:pPr>
            <a:r>
              <a:rPr lang="ru-RU" sz="2800" i="1" dirty="0" smtClean="0">
                <a:solidFill>
                  <a:srgbClr val="FFFFFF"/>
                </a:solidFill>
                <a:latin typeface="Etelka Light" pitchFamily="50" charset="0"/>
                <a:cs typeface="Eurostile"/>
              </a:rPr>
              <a:t>Как линзы защищают от Синего света</a:t>
            </a:r>
            <a:endParaRPr lang="en-US" sz="2800" i="1" dirty="0">
              <a:solidFill>
                <a:srgbClr val="FFFFFF"/>
              </a:solidFill>
              <a:latin typeface="Etelka Light" pitchFamily="50" charset="0"/>
              <a:cs typeface="Eurostile"/>
            </a:endParaRPr>
          </a:p>
        </p:txBody>
      </p:sp>
      <p:sp>
        <p:nvSpPr>
          <p:cNvPr id="14" name="TextBox 13"/>
          <p:cNvSpPr txBox="1"/>
          <p:nvPr/>
        </p:nvSpPr>
        <p:spPr>
          <a:xfrm>
            <a:off x="154623" y="1088873"/>
            <a:ext cx="5672000" cy="1292662"/>
          </a:xfrm>
          <a:prstGeom prst="rect">
            <a:avLst/>
          </a:prstGeom>
          <a:noFill/>
        </p:spPr>
        <p:txBody>
          <a:bodyPr wrap="square" lIns="0" tIns="0" rIns="0" bIns="0" rtlCol="0">
            <a:spAutoFit/>
          </a:bodyPr>
          <a:lstStyle/>
          <a:p>
            <a:r>
              <a:rPr lang="ru-RU" sz="2800" dirty="0" smtClean="0">
                <a:solidFill>
                  <a:prstClr val="black">
                    <a:lumMod val="50000"/>
                    <a:lumOff val="50000"/>
                  </a:prstClr>
                </a:solidFill>
                <a:latin typeface="Etelka Light" pitchFamily="50" charset="0"/>
                <a:cs typeface="Arial"/>
              </a:rPr>
              <a:t>Существует 2 способа по предотвращению попадания синего света в глаза</a:t>
            </a:r>
            <a:endParaRPr lang="en-US" sz="2800" dirty="0">
              <a:solidFill>
                <a:prstClr val="black">
                  <a:lumMod val="50000"/>
                  <a:lumOff val="50000"/>
                </a:prstClr>
              </a:solidFill>
              <a:latin typeface="Etelka Light" pitchFamily="50" charset="0"/>
              <a:cs typeface="Arial"/>
            </a:endParaRPr>
          </a:p>
        </p:txBody>
      </p:sp>
    </p:spTree>
    <p:extLst>
      <p:ext uri="{BB962C8B-B14F-4D97-AF65-F5344CB8AC3E}">
        <p14:creationId xmlns="" xmlns:p14="http://schemas.microsoft.com/office/powerpoint/2010/main" val="1487146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69" y="1570604"/>
            <a:ext cx="3955902" cy="3939540"/>
          </a:xfrm>
          <a:prstGeom prst="rect">
            <a:avLst/>
          </a:prstGeom>
        </p:spPr>
        <p:txBody>
          <a:bodyPr wrap="square" lIns="0" tIns="0" rIns="0" bIns="0">
            <a:spAutoFit/>
          </a:bodyPr>
          <a:lstStyle/>
          <a:p>
            <a:r>
              <a:rPr lang="ru-RU" sz="3200" b="1" dirty="0" smtClean="0">
                <a:solidFill>
                  <a:schemeClr val="tx1">
                    <a:lumMod val="65000"/>
                    <a:lumOff val="35000"/>
                  </a:schemeClr>
                </a:solidFill>
                <a:latin typeface="Etelka Light" pitchFamily="50" charset="0"/>
                <a:cs typeface="Arial"/>
              </a:rPr>
              <a:t>При применении технологии Абсорбции </a:t>
            </a:r>
            <a:r>
              <a:rPr lang="ru-RU" sz="3200" dirty="0" smtClean="0">
                <a:solidFill>
                  <a:schemeClr val="tx1">
                    <a:lumMod val="65000"/>
                    <a:lumOff val="35000"/>
                  </a:schemeClr>
                </a:solidFill>
                <a:latin typeface="Etelka Light" pitchFamily="50" charset="0"/>
                <a:cs typeface="Arial"/>
              </a:rPr>
              <a:t>не возникает синего остаточного рефлекса и </a:t>
            </a:r>
            <a:r>
              <a:rPr lang="ru-RU" sz="3200" b="1" dirty="0" smtClean="0">
                <a:solidFill>
                  <a:schemeClr val="tx1">
                    <a:lumMod val="65000"/>
                    <a:lumOff val="35000"/>
                  </a:schemeClr>
                </a:solidFill>
                <a:latin typeface="Etelka Light" pitchFamily="50" charset="0"/>
                <a:cs typeface="Arial"/>
              </a:rPr>
              <a:t>повышается внешняя эстетика</a:t>
            </a:r>
            <a:endParaRPr lang="en-US" sz="3200" b="1" dirty="0">
              <a:solidFill>
                <a:schemeClr val="tx1">
                  <a:lumMod val="65000"/>
                  <a:lumOff val="35000"/>
                </a:schemeClr>
              </a:solidFill>
              <a:latin typeface="Etelka Light" pitchFamily="50" charset="0"/>
              <a:cs typeface="Arial"/>
            </a:endParaRPr>
          </a:p>
        </p:txBody>
      </p:sp>
      <p:pic>
        <p:nvPicPr>
          <p:cNvPr id="2" name="Picture 1" descr="BLUV Element-25.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192937" y="2038624"/>
            <a:ext cx="4849368" cy="3992880"/>
          </a:xfrm>
          <a:prstGeom prst="rect">
            <a:avLst/>
          </a:prstGeom>
        </p:spPr>
      </p:pic>
      <p:sp>
        <p:nvSpPr>
          <p:cNvPr id="7" name="TextBox 6"/>
          <p:cNvSpPr txBox="1"/>
          <p:nvPr/>
        </p:nvSpPr>
        <p:spPr>
          <a:xfrm>
            <a:off x="125937" y="281451"/>
            <a:ext cx="8438408" cy="344710"/>
          </a:xfrm>
          <a:prstGeom prst="rect">
            <a:avLst/>
          </a:prstGeom>
          <a:noFill/>
        </p:spPr>
        <p:txBody>
          <a:bodyPr wrap="square" lIns="0" tIns="0" rIns="0" bIns="0" rtlCol="0">
            <a:spAutoFit/>
          </a:bodyPr>
          <a:lstStyle/>
          <a:p>
            <a:pPr>
              <a:lnSpc>
                <a:spcPct val="80000"/>
              </a:lnSpc>
            </a:pPr>
            <a:r>
              <a:rPr lang="ru-RU" sz="2800" i="1" dirty="0" smtClean="0">
                <a:solidFill>
                  <a:srgbClr val="FFFFFF"/>
                </a:solidFill>
                <a:latin typeface="Etelka Light" pitchFamily="50" charset="0"/>
                <a:cs typeface="Eurostile"/>
              </a:rPr>
              <a:t>Какие преимущества Абсорбции от Отражения</a:t>
            </a:r>
            <a:endParaRPr lang="en-US" sz="2800" b="0" i="1" spc="0" dirty="0">
              <a:solidFill>
                <a:srgbClr val="FFFFFF"/>
              </a:solidFill>
              <a:latin typeface="Etelka Light" pitchFamily="50" charset="0"/>
              <a:cs typeface="Eurostile"/>
            </a:endParaRPr>
          </a:p>
        </p:txBody>
      </p:sp>
      <p:sp>
        <p:nvSpPr>
          <p:cNvPr id="8" name="TextBox 7"/>
          <p:cNvSpPr txBox="1"/>
          <p:nvPr/>
        </p:nvSpPr>
        <p:spPr>
          <a:xfrm>
            <a:off x="5801710" y="2119823"/>
            <a:ext cx="3516677" cy="369332"/>
          </a:xfrm>
          <a:prstGeom prst="rect">
            <a:avLst/>
          </a:prstGeom>
          <a:noFill/>
        </p:spPr>
        <p:txBody>
          <a:bodyPr wrap="square" rtlCol="0">
            <a:spAutoFit/>
          </a:bodyPr>
          <a:lstStyle/>
          <a:p>
            <a:r>
              <a:rPr lang="ru-RU" dirty="0" smtClean="0">
                <a:solidFill>
                  <a:srgbClr val="0071B1"/>
                </a:solidFill>
                <a:latin typeface="Etelka Light" pitchFamily="50" charset="0"/>
                <a:cs typeface="Arial"/>
              </a:rPr>
              <a:t>Оптимальная прозрачность</a:t>
            </a:r>
            <a:endParaRPr lang="en-US" dirty="0">
              <a:solidFill>
                <a:srgbClr val="0071B1"/>
              </a:solidFill>
              <a:latin typeface="Etelka Light" pitchFamily="50" charset="0"/>
              <a:cs typeface="Arial"/>
            </a:endParaRPr>
          </a:p>
        </p:txBody>
      </p:sp>
      <p:sp>
        <p:nvSpPr>
          <p:cNvPr id="9" name="TextBox 8"/>
          <p:cNvSpPr txBox="1"/>
          <p:nvPr/>
        </p:nvSpPr>
        <p:spPr>
          <a:xfrm>
            <a:off x="6169741" y="2465197"/>
            <a:ext cx="2741456" cy="461665"/>
          </a:xfrm>
          <a:prstGeom prst="rect">
            <a:avLst/>
          </a:prstGeom>
          <a:noFill/>
        </p:spPr>
        <p:txBody>
          <a:bodyPr wrap="none" rtlCol="0">
            <a:spAutoFit/>
          </a:bodyPr>
          <a:lstStyle/>
          <a:p>
            <a:r>
              <a:rPr lang="ru-RU" sz="1200" dirty="0" smtClean="0">
                <a:latin typeface="Etelka Light" pitchFamily="50" charset="0"/>
                <a:cs typeface="Arial"/>
              </a:rPr>
              <a:t>Прозрачная линза без какого-либо </a:t>
            </a:r>
          </a:p>
          <a:p>
            <a:r>
              <a:rPr lang="ru-RU" sz="1200" dirty="0" smtClean="0">
                <a:latin typeface="Etelka Light" pitchFamily="50" charset="0"/>
                <a:cs typeface="Arial"/>
              </a:rPr>
              <a:t>синего рефлекса</a:t>
            </a:r>
            <a:endParaRPr lang="en-US" sz="1200" dirty="0">
              <a:latin typeface="Etelka Light" pitchFamily="50" charset="0"/>
              <a:cs typeface="Arial"/>
            </a:endParaRPr>
          </a:p>
        </p:txBody>
      </p:sp>
    </p:spTree>
    <p:extLst>
      <p:ext uri="{BB962C8B-B14F-4D97-AF65-F5344CB8AC3E}">
        <p14:creationId xmlns="" xmlns:p14="http://schemas.microsoft.com/office/powerpoint/2010/main" val="371228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813" y="2485032"/>
            <a:ext cx="3955414" cy="2400657"/>
          </a:xfrm>
          <a:prstGeom prst="rect">
            <a:avLst/>
          </a:prstGeom>
        </p:spPr>
        <p:txBody>
          <a:bodyPr wrap="square" lIns="0" tIns="0" rIns="0" bIns="0">
            <a:spAutoFit/>
          </a:bodyPr>
          <a:lstStyle/>
          <a:p>
            <a:r>
              <a:rPr lang="ru-RU" sz="3200" dirty="0" smtClean="0">
                <a:solidFill>
                  <a:schemeClr val="tx1">
                    <a:lumMod val="65000"/>
                    <a:lumOff val="35000"/>
                  </a:schemeClr>
                </a:solidFill>
                <a:latin typeface="Etelka Light" pitchFamily="50" charset="0"/>
                <a:cs typeface="Arial"/>
              </a:rPr>
              <a:t>Линзы </a:t>
            </a:r>
            <a:r>
              <a:rPr lang="en-US" sz="3200" dirty="0" smtClean="0">
                <a:solidFill>
                  <a:schemeClr val="tx1">
                    <a:lumMod val="65000"/>
                    <a:lumOff val="35000"/>
                  </a:schemeClr>
                </a:solidFill>
                <a:latin typeface="Etelka Light" pitchFamily="50" charset="0"/>
                <a:cs typeface="Arial"/>
              </a:rPr>
              <a:t>LENCOR</a:t>
            </a:r>
            <a:r>
              <a:rPr lang="ru-RU" sz="3200" dirty="0" smtClean="0">
                <a:solidFill>
                  <a:schemeClr val="tx1">
                    <a:lumMod val="65000"/>
                    <a:lumOff val="35000"/>
                  </a:schemeClr>
                </a:solidFill>
                <a:latin typeface="Etelka Light" pitchFamily="50" charset="0"/>
                <a:cs typeface="Arial"/>
              </a:rPr>
              <a:t> </a:t>
            </a:r>
            <a:r>
              <a:rPr kumimoji="0" lang="en-US" sz="3200" b="0" i="0" u="none" strike="noStrike" kern="1200" cap="none" spc="0" normalizeH="0" baseline="0" noProof="0" dirty="0" smtClean="0">
                <a:ln>
                  <a:noFill/>
                </a:ln>
                <a:solidFill>
                  <a:srgbClr val="0073BC"/>
                </a:solidFill>
                <a:effectLst/>
                <a:uLnTx/>
                <a:uFillTx/>
                <a:latin typeface="Etelka Light" pitchFamily="50" charset="0"/>
                <a:cs typeface="Arial"/>
              </a:rPr>
              <a:t>BL</a:t>
            </a:r>
            <a:r>
              <a:rPr kumimoji="0" lang="en-US" sz="3200" b="0" i="0" u="none" strike="noStrike" kern="1200" cap="none" spc="0" normalizeH="0" baseline="0" noProof="0" dirty="0" smtClean="0">
                <a:ln>
                  <a:noFill/>
                </a:ln>
                <a:solidFill>
                  <a:srgbClr val="F58220"/>
                </a:solidFill>
                <a:effectLst/>
                <a:uLnTx/>
                <a:uFillTx/>
                <a:latin typeface="Etelka Light" pitchFamily="50" charset="0"/>
                <a:cs typeface="Arial"/>
              </a:rPr>
              <a:t>UV</a:t>
            </a:r>
            <a:r>
              <a:rPr kumimoji="0" lang="en-US" sz="2800" b="0" i="0" u="none" strike="noStrike" kern="1200" cap="none" spc="0" normalizeH="0" baseline="30000" noProof="0" dirty="0" smtClean="0">
                <a:ln>
                  <a:noFill/>
                </a:ln>
                <a:solidFill>
                  <a:schemeClr val="tx1">
                    <a:lumMod val="65000"/>
                    <a:lumOff val="35000"/>
                  </a:schemeClr>
                </a:solidFill>
                <a:effectLst/>
                <a:uLnTx/>
                <a:uFillTx/>
                <a:latin typeface="Etelka Light" pitchFamily="50" charset="0"/>
                <a:cs typeface="Arial"/>
              </a:rPr>
              <a:t>™</a:t>
            </a:r>
            <a:r>
              <a:rPr kumimoji="0" lang="en-US" sz="2800" b="0" i="0" u="none" strike="noStrike" kern="1200" cap="none" spc="0" normalizeH="0" noProof="0" dirty="0" smtClean="0">
                <a:ln>
                  <a:noFill/>
                </a:ln>
                <a:solidFill>
                  <a:schemeClr val="tx1">
                    <a:lumMod val="65000"/>
                    <a:lumOff val="35000"/>
                  </a:schemeClr>
                </a:solidFill>
                <a:effectLst/>
                <a:uLnTx/>
                <a:uFillTx/>
                <a:latin typeface="Etelka Light" pitchFamily="50" charset="0"/>
                <a:cs typeface="Arial"/>
              </a:rPr>
              <a:t> </a:t>
            </a:r>
            <a:r>
              <a:rPr lang="ru-RU" sz="3200" dirty="0" smtClean="0">
                <a:solidFill>
                  <a:schemeClr val="tx1">
                    <a:lumMod val="65000"/>
                    <a:lumOff val="35000"/>
                  </a:schemeClr>
                </a:solidFill>
                <a:latin typeface="Etelka Light" pitchFamily="50" charset="0"/>
                <a:cs typeface="Arial"/>
              </a:rPr>
              <a:t>абсорбируют  вредный синий свет и </a:t>
            </a:r>
            <a:r>
              <a:rPr lang="ru-RU" sz="3200" dirty="0" err="1" smtClean="0">
                <a:solidFill>
                  <a:schemeClr val="tx1">
                    <a:lumMod val="65000"/>
                    <a:lumOff val="35000"/>
                  </a:schemeClr>
                </a:solidFill>
                <a:latin typeface="Etelka Light" pitchFamily="50" charset="0"/>
                <a:cs typeface="Arial"/>
              </a:rPr>
              <a:t>УФ-лучи</a:t>
            </a:r>
            <a:r>
              <a:rPr lang="ru-RU" sz="3200" dirty="0" smtClean="0">
                <a:solidFill>
                  <a:schemeClr val="tx1">
                    <a:lumMod val="65000"/>
                    <a:lumOff val="35000"/>
                  </a:schemeClr>
                </a:solidFill>
                <a:latin typeface="Etelka Light" pitchFamily="50" charset="0"/>
                <a:cs typeface="Arial"/>
              </a:rPr>
              <a:t>.</a:t>
            </a:r>
            <a:endParaRPr kumimoji="0" lang="en-US" sz="3200" b="0" i="0" u="none" strike="noStrike" kern="1200" cap="none" spc="0" normalizeH="0" noProof="0" dirty="0" smtClean="0">
              <a:ln>
                <a:noFill/>
              </a:ln>
              <a:solidFill>
                <a:schemeClr val="tx1">
                  <a:lumMod val="65000"/>
                  <a:lumOff val="35000"/>
                </a:schemeClr>
              </a:solidFill>
              <a:effectLst/>
              <a:uLnTx/>
              <a:uFillTx/>
              <a:latin typeface="Etelka Light" pitchFamily="50" charset="0"/>
              <a:cs typeface="Arial"/>
            </a:endParaRPr>
          </a:p>
          <a:p>
            <a:endParaRPr lang="en-US" sz="2800" dirty="0">
              <a:solidFill>
                <a:schemeClr val="tx1">
                  <a:lumMod val="65000"/>
                  <a:lumOff val="35000"/>
                </a:schemeClr>
              </a:solidFill>
              <a:latin typeface="Arial"/>
              <a:cs typeface="Arial"/>
            </a:endParaRPr>
          </a:p>
        </p:txBody>
      </p:sp>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l="38390" t="-1" b="-1819"/>
          <a:stretch/>
        </p:blipFill>
        <p:spPr>
          <a:xfrm>
            <a:off x="5198099" y="2000183"/>
            <a:ext cx="3701000" cy="4077631"/>
          </a:xfrm>
          <a:prstGeom prst="rect">
            <a:avLst/>
          </a:prstGeom>
        </p:spPr>
      </p:pic>
      <p:sp>
        <p:nvSpPr>
          <p:cNvPr id="6" name="TextBox 5"/>
          <p:cNvSpPr txBox="1"/>
          <p:nvPr/>
        </p:nvSpPr>
        <p:spPr>
          <a:xfrm>
            <a:off x="472789" y="286518"/>
            <a:ext cx="7945997" cy="345607"/>
          </a:xfrm>
          <a:prstGeom prst="rect">
            <a:avLst/>
          </a:prstGeom>
          <a:noFill/>
        </p:spPr>
        <p:txBody>
          <a:bodyPr wrap="square" lIns="0" tIns="0" rIns="0" bIns="0" rtlCol="0">
            <a:spAutoFit/>
          </a:bodyPr>
          <a:lstStyle/>
          <a:p>
            <a:pPr>
              <a:lnSpc>
                <a:spcPct val="80000"/>
              </a:lnSpc>
            </a:pPr>
            <a:r>
              <a:rPr lang="ru-RU" sz="2800" b="0" i="1" spc="0" dirty="0" smtClean="0">
                <a:solidFill>
                  <a:srgbClr val="FFFFFF"/>
                </a:solidFill>
                <a:latin typeface="Eurostile"/>
                <a:cs typeface="Eurostile"/>
              </a:rPr>
              <a:t>Как линзы </a:t>
            </a:r>
            <a:r>
              <a:rPr lang="en-US" sz="2800" b="0" i="1" spc="0" dirty="0" smtClean="0">
                <a:solidFill>
                  <a:srgbClr val="FFFFFF"/>
                </a:solidFill>
                <a:latin typeface="Eurostile"/>
                <a:cs typeface="Eurostile"/>
              </a:rPr>
              <a:t>LENCOR BLUV™ </a:t>
            </a:r>
            <a:r>
              <a:rPr lang="ru-RU" sz="2800" i="1" dirty="0" smtClean="0">
                <a:solidFill>
                  <a:srgbClr val="FFFFFF"/>
                </a:solidFill>
                <a:latin typeface="Eurostile"/>
                <a:cs typeface="Eurostile"/>
              </a:rPr>
              <a:t>р</a:t>
            </a:r>
            <a:r>
              <a:rPr lang="ru-RU" sz="2800" b="0" i="1" spc="0" dirty="0" smtClean="0">
                <a:solidFill>
                  <a:srgbClr val="FFFFFF"/>
                </a:solidFill>
                <a:latin typeface="Eurostile"/>
                <a:cs typeface="Eurostile"/>
              </a:rPr>
              <a:t>аботают?</a:t>
            </a:r>
            <a:endParaRPr lang="en-US" sz="2800" b="0" i="1" spc="0" dirty="0">
              <a:solidFill>
                <a:srgbClr val="FFFFFF"/>
              </a:solidFill>
              <a:latin typeface="Eurostile"/>
              <a:cs typeface="Eurostile"/>
            </a:endParaRPr>
          </a:p>
        </p:txBody>
      </p:sp>
    </p:spTree>
    <p:extLst>
      <p:ext uri="{BB962C8B-B14F-4D97-AF65-F5344CB8AC3E}">
        <p14:creationId xmlns="" xmlns:p14="http://schemas.microsoft.com/office/powerpoint/2010/main" val="791324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9443" y="3975315"/>
            <a:ext cx="2241600" cy="177460"/>
          </a:xfrm>
          <a:prstGeom prst="rect">
            <a:avLst/>
          </a:prstGeom>
          <a:noFill/>
        </p:spPr>
        <p:txBody>
          <a:bodyPr wrap="square" lIns="0" tIns="0" rIns="0" bIns="0" rtlCol="0" anchor="ctr">
            <a:noAutofit/>
          </a:bodyPr>
          <a:lstStyle/>
          <a:p>
            <a:r>
              <a:rPr lang="ru-RU" sz="1200" b="1" dirty="0" smtClean="0">
                <a:solidFill>
                  <a:schemeClr val="tx1">
                    <a:lumMod val="65000"/>
                    <a:lumOff val="35000"/>
                  </a:schemeClr>
                </a:solidFill>
                <a:latin typeface="Arial" panose="020B0604020202020204" pitchFamily="34" charset="0"/>
                <a:cs typeface="Arial" panose="020B0604020202020204" pitchFamily="34" charset="0"/>
              </a:rPr>
              <a:t>Обычная линза 16</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extBox 2"/>
          <p:cNvSpPr txBox="1"/>
          <p:nvPr/>
        </p:nvSpPr>
        <p:spPr>
          <a:xfrm>
            <a:off x="4729443" y="3634353"/>
            <a:ext cx="2522695" cy="210367"/>
          </a:xfrm>
          <a:prstGeom prst="rect">
            <a:avLst/>
          </a:prstGeom>
          <a:noFill/>
        </p:spPr>
        <p:txBody>
          <a:bodyPr wrap="square" lIns="0" tIns="0" rIns="0" bIns="0" rtlCol="0" anchor="ctr">
            <a:noAutofit/>
          </a:bodyPr>
          <a:lstStyle/>
          <a:p>
            <a:r>
              <a:rPr lang="en-US" sz="1200" b="1" dirty="0" smtClean="0">
                <a:solidFill>
                  <a:schemeClr val="tx1">
                    <a:lumMod val="65000"/>
                    <a:lumOff val="35000"/>
                  </a:schemeClr>
                </a:solidFill>
                <a:latin typeface="Arial" panose="020B0604020202020204" pitchFamily="34" charset="0"/>
                <a:cs typeface="Arial" panose="020B0604020202020204" pitchFamily="34" charset="0"/>
              </a:rPr>
              <a:t>LENCOR BLUV 16</a:t>
            </a:r>
            <a:r>
              <a:rPr lang="ru-RU" sz="1200" b="1" dirty="0" smtClean="0">
                <a:solidFill>
                  <a:schemeClr val="tx1">
                    <a:lumMod val="65000"/>
                    <a:lumOff val="35000"/>
                  </a:schemeClr>
                </a:solidFill>
                <a:latin typeface="Arial" panose="020B0604020202020204" pitchFamily="34" charset="0"/>
                <a:cs typeface="Arial" panose="020B0604020202020204" pitchFamily="34" charset="0"/>
              </a:rPr>
              <a:t> </a:t>
            </a:r>
            <a:r>
              <a:rPr lang="en-US" sz="1200" b="1" dirty="0" smtClean="0">
                <a:solidFill>
                  <a:schemeClr val="tx1">
                    <a:lumMod val="65000"/>
                    <a:lumOff val="35000"/>
                  </a:schemeClr>
                </a:solidFill>
                <a:latin typeface="Arial" panose="020B0604020202020204" pitchFamily="34" charset="0"/>
                <a:cs typeface="Arial" panose="020B0604020202020204" pitchFamily="34" charset="0"/>
              </a:rPr>
              <a:t>STAR+</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extBox 3"/>
          <p:cNvSpPr txBox="1"/>
          <p:nvPr/>
        </p:nvSpPr>
        <p:spPr>
          <a:xfrm>
            <a:off x="3716752" y="5477261"/>
            <a:ext cx="1631024" cy="307777"/>
          </a:xfrm>
          <a:prstGeom prst="rect">
            <a:avLst/>
          </a:prstGeom>
          <a:noFill/>
        </p:spPr>
        <p:txBody>
          <a:bodyPr wrap="none" rtlCol="0">
            <a:spAutoFit/>
          </a:bodyPr>
          <a:lstStyle/>
          <a:p>
            <a:pPr algn="ctr"/>
            <a:r>
              <a:rPr lang="ru-RU" sz="1400" dirty="0" smtClean="0">
                <a:solidFill>
                  <a:srgbClr val="7F7F7F"/>
                </a:solidFill>
                <a:latin typeface="Arial" panose="020B0604020202020204" pitchFamily="34" charset="0"/>
                <a:ea typeface="Arial" charset="0"/>
                <a:cs typeface="Arial" panose="020B0604020202020204" pitchFamily="34" charset="0"/>
              </a:rPr>
              <a:t>Длина волны, </a:t>
            </a:r>
            <a:r>
              <a:rPr lang="en-US" sz="1400" dirty="0" smtClean="0">
                <a:solidFill>
                  <a:srgbClr val="7F7F7F"/>
                </a:solidFill>
                <a:latin typeface="Arial" panose="020B0604020202020204" pitchFamily="34" charset="0"/>
                <a:ea typeface="Arial" charset="0"/>
                <a:cs typeface="Arial" panose="020B0604020202020204" pitchFamily="34" charset="0"/>
              </a:rPr>
              <a:t>nm</a:t>
            </a:r>
            <a:endParaRPr lang="en-US" sz="1400" dirty="0">
              <a:solidFill>
                <a:srgbClr val="7F7F7F"/>
              </a:solidFill>
              <a:latin typeface="Arial" panose="020B0604020202020204" pitchFamily="34" charset="0"/>
              <a:ea typeface="Arial" charset="0"/>
              <a:cs typeface="Arial" panose="020B0604020202020204" pitchFamily="34" charset="0"/>
            </a:endParaRPr>
          </a:p>
        </p:txBody>
      </p:sp>
      <p:sp>
        <p:nvSpPr>
          <p:cNvPr id="5" name="TextBox 4"/>
          <p:cNvSpPr txBox="1"/>
          <p:nvPr/>
        </p:nvSpPr>
        <p:spPr>
          <a:xfrm rot="16200000">
            <a:off x="-634702" y="3128115"/>
            <a:ext cx="2044214" cy="307777"/>
          </a:xfrm>
          <a:prstGeom prst="rect">
            <a:avLst/>
          </a:prstGeom>
          <a:noFill/>
        </p:spPr>
        <p:txBody>
          <a:bodyPr wrap="none" rtlCol="0">
            <a:spAutoFit/>
          </a:bodyPr>
          <a:lstStyle/>
          <a:p>
            <a:pPr algn="ctr"/>
            <a:r>
              <a:rPr lang="ru-RU" sz="1400" dirty="0" smtClean="0">
                <a:solidFill>
                  <a:srgbClr val="7F7F7F"/>
                </a:solidFill>
                <a:latin typeface="Arial" panose="020B0604020202020204" pitchFamily="34" charset="0"/>
                <a:ea typeface="Arial" charset="0"/>
                <a:cs typeface="Arial" panose="020B0604020202020204" pitchFamily="34" charset="0"/>
              </a:rPr>
              <a:t>Светопропускание,  %</a:t>
            </a:r>
            <a:endParaRPr lang="en-US" sz="1400" dirty="0">
              <a:solidFill>
                <a:srgbClr val="7F7F7F"/>
              </a:solidFill>
              <a:latin typeface="Arial" panose="020B0604020202020204" pitchFamily="34" charset="0"/>
              <a:ea typeface="Arial" charset="0"/>
              <a:cs typeface="Arial" panose="020B0604020202020204" pitchFamily="34" charset="0"/>
            </a:endParaRPr>
          </a:p>
        </p:txBody>
      </p:sp>
      <p:sp>
        <p:nvSpPr>
          <p:cNvPr id="8" name="Rectangle 7"/>
          <p:cNvSpPr/>
          <p:nvPr/>
        </p:nvSpPr>
        <p:spPr>
          <a:xfrm>
            <a:off x="452813" y="1139878"/>
            <a:ext cx="4071890" cy="923330"/>
          </a:xfrm>
          <a:prstGeom prst="rect">
            <a:avLst/>
          </a:prstGeom>
        </p:spPr>
        <p:txBody>
          <a:bodyPr wrap="square" lIns="0" tIns="0" rIns="0" bIns="0">
            <a:spAutoFit/>
          </a:bodyPr>
          <a:lstStyle/>
          <a:p>
            <a:r>
              <a:rPr lang="ru-RU" sz="2800" dirty="0" smtClean="0">
                <a:solidFill>
                  <a:prstClr val="black">
                    <a:lumMod val="50000"/>
                    <a:lumOff val="50000"/>
                  </a:prstClr>
                </a:solidFill>
                <a:latin typeface="Etelka Light" pitchFamily="50" charset="0"/>
                <a:cs typeface="Arial"/>
              </a:rPr>
              <a:t>Светопропускание линз </a:t>
            </a:r>
            <a:r>
              <a:rPr lang="en-US" sz="2800" dirty="0" smtClean="0">
                <a:solidFill>
                  <a:prstClr val="black">
                    <a:lumMod val="50000"/>
                    <a:lumOff val="50000"/>
                  </a:prstClr>
                </a:solidFill>
                <a:latin typeface="Etelka Light" pitchFamily="50" charset="0"/>
                <a:cs typeface="Arial"/>
              </a:rPr>
              <a:t>LECNOR </a:t>
            </a:r>
            <a:r>
              <a:rPr kumimoji="0" lang="en-US" sz="3200" b="1" i="0" u="none" strike="noStrike" kern="1200" cap="none" spc="0" normalizeH="0" baseline="0" noProof="0" dirty="0" smtClean="0">
                <a:ln>
                  <a:noFill/>
                </a:ln>
                <a:solidFill>
                  <a:srgbClr val="0073BC"/>
                </a:solidFill>
                <a:effectLst/>
                <a:uLnTx/>
                <a:uFillTx/>
                <a:latin typeface="Etelka Light" pitchFamily="50" charset="0"/>
                <a:cs typeface="Arial"/>
              </a:rPr>
              <a:t>BL</a:t>
            </a:r>
            <a:r>
              <a:rPr kumimoji="0" lang="en-US" sz="3200" b="1" i="0" u="none" strike="noStrike" kern="1200" cap="none" spc="0" normalizeH="0" baseline="0" noProof="0" dirty="0" smtClean="0">
                <a:ln>
                  <a:noFill/>
                </a:ln>
                <a:solidFill>
                  <a:srgbClr val="F58220"/>
                </a:solidFill>
                <a:effectLst/>
                <a:uLnTx/>
                <a:uFillTx/>
                <a:latin typeface="Etelka Light" pitchFamily="50" charset="0"/>
                <a:cs typeface="Arial"/>
              </a:rPr>
              <a:t>UV</a:t>
            </a:r>
            <a:r>
              <a:rPr kumimoji="0" lang="en-US" sz="2800" b="1" i="0" u="none" strike="noStrike" kern="1200" cap="none" spc="0" normalizeH="0" baseline="30000" noProof="0" dirty="0" smtClean="0">
                <a:ln>
                  <a:noFill/>
                </a:ln>
                <a:solidFill>
                  <a:srgbClr val="7F7F7F"/>
                </a:solidFill>
                <a:effectLst/>
                <a:uLnTx/>
                <a:uFillTx/>
                <a:latin typeface="Etelka Light" pitchFamily="50" charset="0"/>
                <a:cs typeface="Arial"/>
              </a:rPr>
              <a:t>™</a:t>
            </a:r>
            <a:endParaRPr lang="en-US" sz="2800" dirty="0">
              <a:solidFill>
                <a:prstClr val="black">
                  <a:lumMod val="50000"/>
                  <a:lumOff val="50000"/>
                </a:prstClr>
              </a:solidFill>
              <a:latin typeface="Etelka Light" pitchFamily="50" charset="0"/>
              <a:cs typeface="Arial"/>
            </a:endParaRPr>
          </a:p>
        </p:txBody>
      </p:sp>
      <p:sp>
        <p:nvSpPr>
          <p:cNvPr id="10" name="TextBox 9"/>
          <p:cNvSpPr txBox="1"/>
          <p:nvPr/>
        </p:nvSpPr>
        <p:spPr>
          <a:xfrm>
            <a:off x="472789" y="286518"/>
            <a:ext cx="7945997" cy="701859"/>
          </a:xfrm>
          <a:prstGeom prst="rect">
            <a:avLst/>
          </a:prstGeom>
          <a:noFill/>
        </p:spPr>
        <p:txBody>
          <a:bodyPr wrap="square" lIns="0" tIns="0" rIns="0" bIns="0" rtlCol="0">
            <a:spAutoFit/>
          </a:bodyPr>
          <a:lstStyle/>
          <a:p>
            <a:pPr>
              <a:lnSpc>
                <a:spcPct val="80000"/>
              </a:lnSpc>
            </a:pPr>
            <a:r>
              <a:rPr lang="ru-RU" sz="2800" b="0" i="1" spc="0" dirty="0" smtClean="0">
                <a:solidFill>
                  <a:srgbClr val="FFFFFF"/>
                </a:solidFill>
                <a:latin typeface="Etelka Light" pitchFamily="50" charset="0"/>
                <a:cs typeface="Eurostile"/>
              </a:rPr>
              <a:t>Как линзы </a:t>
            </a:r>
            <a:r>
              <a:rPr lang="en-US" sz="2800" b="0" i="1" spc="0" dirty="0" smtClean="0">
                <a:solidFill>
                  <a:srgbClr val="FFFFFF"/>
                </a:solidFill>
                <a:latin typeface="Etelka Light" pitchFamily="50" charset="0"/>
                <a:cs typeface="Eurostile"/>
              </a:rPr>
              <a:t>LENCOR BLUV™ </a:t>
            </a:r>
            <a:r>
              <a:rPr lang="ru-RU" sz="2800" i="1" dirty="0" smtClean="0">
                <a:solidFill>
                  <a:srgbClr val="FFFFFF"/>
                </a:solidFill>
                <a:latin typeface="Etelka Light" pitchFamily="50" charset="0"/>
                <a:cs typeface="Eurostile"/>
              </a:rPr>
              <a:t>р</a:t>
            </a:r>
            <a:r>
              <a:rPr lang="ru-RU" sz="2800" b="0" i="1" spc="0" dirty="0" smtClean="0">
                <a:solidFill>
                  <a:srgbClr val="FFFFFF"/>
                </a:solidFill>
                <a:latin typeface="Etelka Light" pitchFamily="50" charset="0"/>
                <a:cs typeface="Eurostile"/>
              </a:rPr>
              <a:t>аботают по сравнению со стандартными</a:t>
            </a:r>
            <a:r>
              <a:rPr lang="en-US" sz="2800" b="0" i="1" spc="0" dirty="0" smtClean="0">
                <a:solidFill>
                  <a:srgbClr val="FFFFFF"/>
                </a:solidFill>
                <a:latin typeface="Etelka Light" pitchFamily="50" charset="0"/>
                <a:cs typeface="Eurostile"/>
              </a:rPr>
              <a:t> </a:t>
            </a:r>
            <a:r>
              <a:rPr lang="ru-RU" sz="2800" b="0" i="1" spc="0" dirty="0" smtClean="0">
                <a:solidFill>
                  <a:srgbClr val="FFFFFF"/>
                </a:solidFill>
                <a:latin typeface="Etelka Light" pitchFamily="50" charset="0"/>
                <a:cs typeface="Eurostile"/>
              </a:rPr>
              <a:t>?</a:t>
            </a:r>
            <a:endParaRPr lang="en-US" sz="2800" b="0" i="1" spc="0" dirty="0">
              <a:solidFill>
                <a:srgbClr val="FFFFFF"/>
              </a:solidFill>
              <a:latin typeface="Etelka Light" pitchFamily="50" charset="0"/>
              <a:cs typeface="Eurostile"/>
            </a:endParaRPr>
          </a:p>
        </p:txBody>
      </p:sp>
    </p:spTree>
    <p:extLst>
      <p:ext uri="{BB962C8B-B14F-4D97-AF65-F5344CB8AC3E}">
        <p14:creationId xmlns="" xmlns:p14="http://schemas.microsoft.com/office/powerpoint/2010/main" val="372905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a:xfrm>
            <a:off x="592929" y="1190987"/>
            <a:ext cx="6041414" cy="430887"/>
          </a:xfrm>
          <a:prstGeom prst="rect">
            <a:avLst/>
          </a:prstGeom>
        </p:spPr>
        <p:txBody>
          <a:bodyPr wrap="square" lIns="0" tIns="0" rIns="0" bIns="0">
            <a:spAutoFit/>
          </a:bodyPr>
          <a:lstStyle/>
          <a:p>
            <a:r>
              <a:rPr lang="ru-RU" sz="2800" dirty="0" smtClean="0">
                <a:solidFill>
                  <a:srgbClr val="7F7F7F"/>
                </a:solidFill>
                <a:latin typeface="Etelka Light" pitchFamily="50" charset="0"/>
              </a:rPr>
              <a:t>Не только защита </a:t>
            </a:r>
            <a:r>
              <a:rPr lang="ru-RU" sz="2800" dirty="0" smtClean="0">
                <a:solidFill>
                  <a:srgbClr val="7F7F7F"/>
                </a:solidFill>
                <a:latin typeface="Etelka Light" pitchFamily="50" charset="0"/>
              </a:rPr>
              <a:t>от</a:t>
            </a:r>
            <a:endParaRPr lang="en-US" sz="2800" dirty="0">
              <a:solidFill>
                <a:srgbClr val="7F7F7F"/>
              </a:solidFill>
              <a:latin typeface="Etelka Light" pitchFamily="50" charset="0"/>
              <a:cs typeface="Arial"/>
            </a:endParaRPr>
          </a:p>
        </p:txBody>
      </p:sp>
      <p:sp>
        <p:nvSpPr>
          <p:cNvPr id="6" name="TextBox 5"/>
          <p:cNvSpPr txBox="1"/>
          <p:nvPr/>
        </p:nvSpPr>
        <p:spPr>
          <a:xfrm>
            <a:off x="468937" y="3384708"/>
            <a:ext cx="3180512" cy="2769989"/>
          </a:xfrm>
          <a:prstGeom prst="rect">
            <a:avLst/>
          </a:prstGeom>
          <a:noFill/>
        </p:spPr>
        <p:txBody>
          <a:bodyPr wrap="square" lIns="0" tIns="0" rIns="0" bIns="0" rtlCol="0">
            <a:spAutoFit/>
          </a:bodyPr>
          <a:lstStyle/>
          <a:p>
            <a:pPr marL="342900" indent="-342900">
              <a:buFont typeface="Arial"/>
              <a:buChar char="•"/>
            </a:pPr>
            <a:r>
              <a:rPr lang="ru-RU" dirty="0" smtClean="0">
                <a:solidFill>
                  <a:srgbClr val="7F7F7F"/>
                </a:solidFill>
                <a:latin typeface="Etelka Light" pitchFamily="50" charset="0"/>
              </a:rPr>
              <a:t>Н</a:t>
            </a:r>
            <a:r>
              <a:rPr lang="ru-RU" dirty="0" smtClean="0">
                <a:solidFill>
                  <a:srgbClr val="7F7F7F"/>
                </a:solidFill>
                <a:latin typeface="Etelka Light" pitchFamily="50" charset="0"/>
              </a:rPr>
              <a:t>е </a:t>
            </a:r>
            <a:r>
              <a:rPr lang="ru-RU" dirty="0" smtClean="0">
                <a:solidFill>
                  <a:srgbClr val="7F7F7F"/>
                </a:solidFill>
                <a:latin typeface="Etelka Light" pitchFamily="50" charset="0"/>
              </a:rPr>
              <a:t>оптимизируют пропускание определенного диапазона синего света</a:t>
            </a:r>
            <a:r>
              <a:rPr lang="en-US" dirty="0" smtClean="0">
                <a:solidFill>
                  <a:srgbClr val="7F7F7F"/>
                </a:solidFill>
                <a:latin typeface="Etelka Light" pitchFamily="50" charset="0"/>
              </a:rPr>
              <a:t>.</a:t>
            </a:r>
            <a:r>
              <a:rPr lang="en-US" dirty="0" smtClean="0">
                <a:solidFill>
                  <a:srgbClr val="7F7F7F"/>
                </a:solidFill>
                <a:latin typeface="Etelka Light" pitchFamily="50" charset="0"/>
                <a:cs typeface="Arial"/>
              </a:rPr>
              <a:t>.</a:t>
            </a:r>
            <a:endParaRPr lang="ru-RU" dirty="0" smtClean="0">
              <a:solidFill>
                <a:srgbClr val="7F7F7F"/>
              </a:solidFill>
              <a:latin typeface="Etelka Light" pitchFamily="50" charset="0"/>
              <a:cs typeface="Arial"/>
            </a:endParaRPr>
          </a:p>
          <a:p>
            <a:pPr marL="342900" indent="-342900">
              <a:buFont typeface="Arial"/>
              <a:buChar char="•"/>
            </a:pPr>
            <a:endParaRPr lang="ru-RU" dirty="0" smtClean="0">
              <a:solidFill>
                <a:srgbClr val="7F7F7F"/>
              </a:solidFill>
              <a:latin typeface="Etelka Light" pitchFamily="50" charset="0"/>
              <a:cs typeface="Arial"/>
            </a:endParaRPr>
          </a:p>
          <a:p>
            <a:pPr marL="342900" indent="-342900">
              <a:buFont typeface="Arial"/>
              <a:buChar char="•"/>
            </a:pPr>
            <a:r>
              <a:rPr lang="ru-RU" dirty="0" smtClean="0">
                <a:solidFill>
                  <a:srgbClr val="7F7F7F"/>
                </a:solidFill>
                <a:latin typeface="Etelka Light" pitchFamily="50" charset="0"/>
              </a:rPr>
              <a:t>Расширяют </a:t>
            </a:r>
            <a:r>
              <a:rPr lang="ru-RU" dirty="0" smtClean="0">
                <a:solidFill>
                  <a:srgbClr val="7F7F7F"/>
                </a:solidFill>
                <a:latin typeface="Etelka Light" pitchFamily="50" charset="0"/>
              </a:rPr>
              <a:t>диапазон защиты глаз от </a:t>
            </a:r>
            <a:r>
              <a:rPr lang="en-US" dirty="0" smtClean="0">
                <a:solidFill>
                  <a:srgbClr val="7F7F7F"/>
                </a:solidFill>
                <a:latin typeface="Etelka Light" pitchFamily="50" charset="0"/>
              </a:rPr>
              <a:t>UV </a:t>
            </a:r>
            <a:r>
              <a:rPr lang="ru-RU" dirty="0" smtClean="0">
                <a:solidFill>
                  <a:srgbClr val="7F7F7F"/>
                </a:solidFill>
                <a:latin typeface="Etelka Light" pitchFamily="50" charset="0"/>
              </a:rPr>
              <a:t>излучения до высоко </a:t>
            </a:r>
            <a:r>
              <a:rPr lang="ru-RU" dirty="0" smtClean="0">
                <a:solidFill>
                  <a:srgbClr val="7F7F7F"/>
                </a:solidFill>
                <a:latin typeface="Etelka Light" pitchFamily="50" charset="0"/>
              </a:rPr>
              <a:t>-</a:t>
            </a:r>
            <a:r>
              <a:rPr lang="ru-RU" dirty="0" err="1" smtClean="0">
                <a:solidFill>
                  <a:srgbClr val="7F7F7F"/>
                </a:solidFill>
                <a:latin typeface="Etelka Light" pitchFamily="50" charset="0"/>
              </a:rPr>
              <a:t>энергетичного</a:t>
            </a:r>
            <a:r>
              <a:rPr lang="ru-RU" dirty="0" smtClean="0">
                <a:solidFill>
                  <a:srgbClr val="7F7F7F"/>
                </a:solidFill>
                <a:latin typeface="Etelka Light" pitchFamily="50" charset="0"/>
              </a:rPr>
              <a:t> </a:t>
            </a:r>
            <a:r>
              <a:rPr lang="ru-RU" dirty="0" smtClean="0">
                <a:solidFill>
                  <a:srgbClr val="7F7F7F"/>
                </a:solidFill>
                <a:latin typeface="Etelka Light" pitchFamily="50" charset="0"/>
              </a:rPr>
              <a:t>синего света</a:t>
            </a:r>
            <a:r>
              <a:rPr lang="ru-RU" dirty="0" smtClean="0">
                <a:latin typeface="Etelka Light" pitchFamily="50" charset="0"/>
              </a:rPr>
              <a:t>.</a:t>
            </a:r>
            <a:endParaRPr lang="ru-RU" dirty="0">
              <a:latin typeface="Etelka Light" pitchFamily="50" charset="0"/>
            </a:endParaRPr>
          </a:p>
        </p:txBody>
      </p:sp>
      <p:pic>
        <p:nvPicPr>
          <p:cNvPr id="7" name="161213 BLUV New 1cX onWhite_2 Compressed">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a:srcRect l="883" t="-5493" r="6069" b="27355"/>
          <a:stretch/>
        </p:blipFill>
        <p:spPr>
          <a:xfrm>
            <a:off x="3649449" y="2159618"/>
            <a:ext cx="5187038" cy="2450179"/>
          </a:xfrm>
          <a:prstGeom prst="rect">
            <a:avLst/>
          </a:prstGeom>
        </p:spPr>
      </p:pic>
      <p:sp>
        <p:nvSpPr>
          <p:cNvPr id="9" name="TextBox 8"/>
          <p:cNvSpPr txBox="1"/>
          <p:nvPr/>
        </p:nvSpPr>
        <p:spPr>
          <a:xfrm>
            <a:off x="472789" y="286518"/>
            <a:ext cx="7945997" cy="345607"/>
          </a:xfrm>
          <a:prstGeom prst="rect">
            <a:avLst/>
          </a:prstGeom>
          <a:noFill/>
        </p:spPr>
        <p:txBody>
          <a:bodyPr wrap="square" lIns="0" tIns="0" rIns="0" bIns="0" rtlCol="0">
            <a:spAutoFit/>
          </a:bodyPr>
          <a:lstStyle/>
          <a:p>
            <a:pPr>
              <a:lnSpc>
                <a:spcPct val="80000"/>
              </a:lnSpc>
            </a:pPr>
            <a:r>
              <a:rPr lang="ru-RU" sz="2800" b="0" i="1" spc="0" dirty="0" smtClean="0">
                <a:solidFill>
                  <a:srgbClr val="FFFFFF"/>
                </a:solidFill>
                <a:latin typeface="Etelka Light" pitchFamily="50" charset="0"/>
                <a:cs typeface="Eurostile"/>
              </a:rPr>
              <a:t>Как линзы </a:t>
            </a:r>
            <a:r>
              <a:rPr lang="en-US" sz="2800" b="0" i="1" spc="0" dirty="0" smtClean="0">
                <a:solidFill>
                  <a:srgbClr val="FFFFFF"/>
                </a:solidFill>
                <a:latin typeface="Etelka Light" pitchFamily="50" charset="0"/>
                <a:cs typeface="Eurostile"/>
              </a:rPr>
              <a:t>LENCOR BLUV™ </a:t>
            </a:r>
            <a:r>
              <a:rPr lang="ru-RU" sz="2800" i="1" dirty="0" smtClean="0">
                <a:solidFill>
                  <a:srgbClr val="FFFFFF"/>
                </a:solidFill>
                <a:latin typeface="Etelka Light" pitchFamily="50" charset="0"/>
                <a:cs typeface="Eurostile"/>
              </a:rPr>
              <a:t>р</a:t>
            </a:r>
            <a:r>
              <a:rPr lang="ru-RU" sz="2800" b="0" i="1" spc="0" dirty="0" smtClean="0">
                <a:solidFill>
                  <a:srgbClr val="FFFFFF"/>
                </a:solidFill>
                <a:latin typeface="Etelka Light" pitchFamily="50" charset="0"/>
                <a:cs typeface="Eurostile"/>
              </a:rPr>
              <a:t>аботают?</a:t>
            </a:r>
            <a:endParaRPr lang="en-US" sz="2800" b="0" i="1" spc="0" dirty="0">
              <a:solidFill>
                <a:srgbClr val="FFFFFF"/>
              </a:solidFill>
              <a:latin typeface="Etelka Light" pitchFamily="50" charset="0"/>
              <a:cs typeface="Eurostile"/>
            </a:endParaRPr>
          </a:p>
        </p:txBody>
      </p:sp>
      <p:sp>
        <p:nvSpPr>
          <p:cNvPr id="23" name="Rectangle 22"/>
          <p:cNvSpPr/>
          <p:nvPr/>
        </p:nvSpPr>
        <p:spPr>
          <a:xfrm>
            <a:off x="468937" y="2539702"/>
            <a:ext cx="5364304" cy="492443"/>
          </a:xfrm>
          <a:prstGeom prst="rect">
            <a:avLst/>
          </a:prstGeom>
        </p:spPr>
        <p:txBody>
          <a:bodyPr wrap="square" lIns="0" tIns="0" rIns="0" bIns="0">
            <a:spAutoFit/>
          </a:bodyPr>
          <a:lstStyle/>
          <a:p>
            <a:r>
              <a:rPr lang="ru-RU" sz="3200" dirty="0" smtClean="0">
                <a:solidFill>
                  <a:srgbClr val="7F7F7F"/>
                </a:solidFill>
                <a:latin typeface="Etelka Light" pitchFamily="50" charset="0"/>
                <a:cs typeface="Arial"/>
              </a:rPr>
              <a:t>Линзы </a:t>
            </a:r>
            <a:r>
              <a:rPr lang="en-US" sz="3200" dirty="0" smtClean="0">
                <a:solidFill>
                  <a:srgbClr val="7F7F7F"/>
                </a:solidFill>
                <a:latin typeface="Etelka Light" pitchFamily="50" charset="0"/>
                <a:cs typeface="Arial"/>
              </a:rPr>
              <a:t>LENCOR BLUV</a:t>
            </a:r>
            <a:r>
              <a:rPr lang="en-US" sz="3200" baseline="30000" dirty="0" smtClean="0">
                <a:solidFill>
                  <a:srgbClr val="7F7F7F"/>
                </a:solidFill>
                <a:latin typeface="Etelka Light" pitchFamily="50" charset="0"/>
                <a:cs typeface="Arial"/>
              </a:rPr>
              <a:t>™</a:t>
            </a:r>
            <a:endParaRPr lang="en-US" sz="3200" dirty="0">
              <a:solidFill>
                <a:srgbClr val="7F7F7F"/>
              </a:solidFill>
              <a:latin typeface="Etelka Light" pitchFamily="50" charset="0"/>
              <a:cs typeface="Arial"/>
            </a:endParaRPr>
          </a:p>
        </p:txBody>
      </p:sp>
    </p:spTree>
    <p:extLst>
      <p:ext uri="{BB962C8B-B14F-4D97-AF65-F5344CB8AC3E}">
        <p14:creationId xmlns="" xmlns:p14="http://schemas.microsoft.com/office/powerpoint/2010/main" val="171517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9019</TotalTime>
  <Words>213</Words>
  <Application>Microsoft Office PowerPoint</Application>
  <PresentationFormat>Экран (4:3)</PresentationFormat>
  <Paragraphs>32</Paragraphs>
  <Slides>7</Slides>
  <Notes>2</Notes>
  <HiddenSlides>1</HiddenSlides>
  <MMClips>1</MMClips>
  <ScaleCrop>false</ScaleCrop>
  <HeadingPairs>
    <vt:vector size="4" baseType="variant">
      <vt:variant>
        <vt:lpstr>Тема</vt:lpstr>
      </vt:variant>
      <vt:variant>
        <vt:i4>1</vt:i4>
      </vt:variant>
      <vt:variant>
        <vt:lpstr>Заголовки слайдов</vt:lpstr>
      </vt:variant>
      <vt:variant>
        <vt:i4>7</vt:i4>
      </vt:variant>
    </vt:vector>
  </HeadingPairs>
  <TitlesOfParts>
    <vt:vector size="8" baseType="lpstr">
      <vt:lpstr>Office Theme</vt:lpstr>
      <vt:lpstr>Слайд 1</vt:lpstr>
      <vt:lpstr>Слайд 2</vt:lpstr>
      <vt:lpstr>Слайд 3</vt:lpstr>
      <vt:lpstr>Слайд 4</vt:lpstr>
      <vt:lpstr>Слайд 5</vt:lpstr>
      <vt:lpstr>Слайд 6</vt:lpstr>
      <vt:lpstr>Слайд 7</vt:lpstr>
    </vt:vector>
  </TitlesOfParts>
  <Company>Malt Creative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van den Bergen</dc:creator>
  <cp:lastModifiedBy>Acer</cp:lastModifiedBy>
  <cp:revision>164</cp:revision>
  <dcterms:created xsi:type="dcterms:W3CDTF">2015-05-05T23:53:43Z</dcterms:created>
  <dcterms:modified xsi:type="dcterms:W3CDTF">2017-07-20T10:08:58Z</dcterms:modified>
</cp:coreProperties>
</file>